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7" r:id="rId5"/>
    <p:sldId id="263" r:id="rId6"/>
    <p:sldId id="260" r:id="rId7"/>
    <p:sldId id="267" r:id="rId8"/>
    <p:sldId id="265" r:id="rId9"/>
    <p:sldId id="274" r:id="rId10"/>
    <p:sldId id="276" r:id="rId11"/>
    <p:sldId id="268" r:id="rId12"/>
    <p:sldId id="269" r:id="rId13"/>
    <p:sldId id="270" r:id="rId14"/>
    <p:sldId id="272" r:id="rId15"/>
    <p:sldId id="275" r:id="rId16"/>
    <p:sldId id="277"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0" d="100"/>
          <a:sy n="80" d="100"/>
        </p:scale>
        <p:origin x="40" y="-8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8T08:07:23.70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124 1,'61'3,"0"3,77 17,-66-9,75 4,165-17,-148-3,217 2,-366 1,0 1,0 1,0 0,0 1,-1 0,1 2,-1-1,20 12,-25-13,-5-1,0-1,0 1,0-1,0 1,0 1,-1-1,1 0,-1 1,0-1,0 1,0 0,0 0,-1 1,0-1,0 0,0 1,0-1,-1 1,1 0,0 7,0 8,0 0,-1 1,-4 34,1-20,-1 284,3-223,1-85,0-1,0 1,1-1,0 1,0-1,1 0,8 17,2 0,23 34,-20-37,20 43,-36-66,1 0,-1 0,0 0,1 0,-1 0,0 0,0-1,0 1,1 0,-1 0,0 0,0 0,0 0,-1 0,1 0,0 0,0 0,0 0,-1 0,1 0,-1 0,1 0,-1 1,0-1,-1 0,1 0,0 0,-1 0,1 0,-1 0,1 0,-1 0,1 0,-1-1,0 1,-1 0,-8 1,1 0,0-1,-18 0,20-1,-20 1,0-1,0-2,-1-1,1-1,1-1,-1-2,-40-15,46 15,0 1,0 1,0 0,-44-2,-94 8,78 1,1-1,-134 17,171-12,-67-1,11-2,92-2,-1 0,1 1,-1 0,1 0,0 0,0 1,0 1,0-1,1 1,-1 1,1-1,0 1,0 0,-10 11,11-11,0-1,-1 0,1 0,-1 0,0-1,0 0,0-1,0 1,-1-1,1-1,-15 2,-8-1,-52-4,39 0,-53 1,69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8T08:07:25.850"/>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DF434-D695-7490-3CAD-7622ECF02E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2A1EC4B2-4E44-FD10-DE0C-BEF68C7E2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380DE03-5FC8-115B-5F09-77D660AFBAB2}"/>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82A440BA-7ED8-629B-E78D-14BAAE62DB3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EE7C05D-FC2D-D12B-9C13-4146110418B9}"/>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163623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CA2F3-BE85-A488-DCCE-8CCCB11F49F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FF79243-125F-74B4-99B8-697E7774EB8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FCB2C46-CDBE-340D-6FD2-BEABFAF5081A}"/>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0A3D79E2-CB00-B0DE-43B3-93B2E27E399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8E15A6A-BE24-CD69-F4FD-802D8DF1BAB5}"/>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9063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A85659-7808-F053-FD70-3FCC34A994D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D33B44D-017B-FF6B-FA26-36DBCC42A3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DC036A-BA8A-25D5-8065-667F6E88CAD9}"/>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306678D3-A050-B6D4-EC95-27E6C2B4AA3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EF56D93-923B-EEAB-533D-432AC59D4B24}"/>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357692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B6A2B-9B12-EAF0-EE76-92C5F8CF45C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42A8E3D-CDBC-EB24-7DCF-694C88A43E5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3DA6DC6-13FE-0654-FFEA-78B93B22CC94}"/>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1C9F6211-A972-6181-B102-53777AD90D3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CC0E6E6-4DC1-2DEB-7071-0ADD74172F1F}"/>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213551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920B2-3DE0-3449-DA1F-E476F78F27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5D841F6-2995-2189-0FE5-A77D7C0057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B55ACC6-3089-50F0-B56C-A3E873B7FA0E}"/>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C44CC1B4-56FB-884E-2235-512C49F6CA3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04EA071-4416-82C6-E157-3A24694BB052}"/>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228347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CE8AD-CE26-566A-9F6F-919FAEF73E6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5E58A19-41D6-A4D2-F4E4-A29BF340141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69DAB65-4D50-A42E-EFC9-C746DF0D50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B84749E-BBD8-98BC-4B78-16361AD9CBAA}"/>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6" name="Tijdelijke aanduiding voor voettekst 5">
            <a:extLst>
              <a:ext uri="{FF2B5EF4-FFF2-40B4-BE49-F238E27FC236}">
                <a16:creationId xmlns:a16="http://schemas.microsoft.com/office/drawing/2014/main" id="{719BE322-BD55-D558-C210-34CAC675EDE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8E0C1BC-3E09-087E-99A2-19FD67AF24D3}"/>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77067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59D01-CF45-311D-B04F-90C4E28FA01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6B5FD3A-D9D4-9051-1B9A-AA87C9D533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A7325EC-F0D7-7C8C-E412-03D386D43E1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EC86A22-BD9B-7090-0278-3B71AF4B8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2355A0D-619B-2CF8-CFAF-CB0E7DD108A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0AA76F99-6651-C461-94F6-AE2FBB0CA3F0}"/>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8" name="Tijdelijke aanduiding voor voettekst 7">
            <a:extLst>
              <a:ext uri="{FF2B5EF4-FFF2-40B4-BE49-F238E27FC236}">
                <a16:creationId xmlns:a16="http://schemas.microsoft.com/office/drawing/2014/main" id="{62DF21C5-02DC-68E1-591A-C4581D5EA93B}"/>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8BC255B-90F5-6FCA-34E6-57ED110E0FE8}"/>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384286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8C720-D77F-DB15-33EE-A0DE6E71BEC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36CBAAE-66B7-6035-7ABA-1B109D0CDBFF}"/>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4" name="Tijdelijke aanduiding voor voettekst 3">
            <a:extLst>
              <a:ext uri="{FF2B5EF4-FFF2-40B4-BE49-F238E27FC236}">
                <a16:creationId xmlns:a16="http://schemas.microsoft.com/office/drawing/2014/main" id="{DBFF8046-2223-6B89-1571-AF6BBF1494E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A1A413C-D428-D79F-6047-10BBCC0A20FF}"/>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141671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7EFEAA-00B3-03A7-A8AC-BBFE7935723F}"/>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3" name="Tijdelijke aanduiding voor voettekst 2">
            <a:extLst>
              <a:ext uri="{FF2B5EF4-FFF2-40B4-BE49-F238E27FC236}">
                <a16:creationId xmlns:a16="http://schemas.microsoft.com/office/drawing/2014/main" id="{BCB00031-FBCF-F015-E161-735811B9D2D3}"/>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6024FFD-408F-61C8-D198-A874A8BEE00E}"/>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342817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2FAD8-02B6-1396-0D4C-E07441D33F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7A2D2E-A0E6-6BF3-8BC7-C3192F92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CC459DF-974D-FDF8-CFAF-62516D08A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9F2BFB-EAFD-9FED-8E50-608DB70AD0D5}"/>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6" name="Tijdelijke aanduiding voor voettekst 5">
            <a:extLst>
              <a:ext uri="{FF2B5EF4-FFF2-40B4-BE49-F238E27FC236}">
                <a16:creationId xmlns:a16="http://schemas.microsoft.com/office/drawing/2014/main" id="{519913B6-D9CE-BDE5-9E66-DF4440CC99C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3B0F59E-99A8-B36F-E6D7-B19155957E42}"/>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23818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B7A33-24C4-FC17-7104-1252B8D334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D64FC08-E659-2D95-0891-BD447FD4D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DE3B7F2-60CE-0037-807C-C87798913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7FDA62-8358-D9F5-77F4-5ECC2DB33676}"/>
              </a:ext>
            </a:extLst>
          </p:cNvPr>
          <p:cNvSpPr>
            <a:spLocks noGrp="1"/>
          </p:cNvSpPr>
          <p:nvPr>
            <p:ph type="dt" sz="half" idx="10"/>
          </p:nvPr>
        </p:nvSpPr>
        <p:spPr/>
        <p:txBody>
          <a:bodyPr/>
          <a:lstStyle/>
          <a:p>
            <a:fld id="{42C44F32-D544-4FEB-8B39-666632F81979}" type="datetimeFigureOut">
              <a:rPr lang="nl-BE" smtClean="0"/>
              <a:t>8/05/2024</a:t>
            </a:fld>
            <a:endParaRPr lang="nl-BE"/>
          </a:p>
        </p:txBody>
      </p:sp>
      <p:sp>
        <p:nvSpPr>
          <p:cNvPr id="6" name="Tijdelijke aanduiding voor voettekst 5">
            <a:extLst>
              <a:ext uri="{FF2B5EF4-FFF2-40B4-BE49-F238E27FC236}">
                <a16:creationId xmlns:a16="http://schemas.microsoft.com/office/drawing/2014/main" id="{189146A9-E31D-D453-A00D-C8F6188F1F4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DD53F21-4060-9A4D-7F4F-2E53E0F5F503}"/>
              </a:ext>
            </a:extLst>
          </p:cNvPr>
          <p:cNvSpPr>
            <a:spLocks noGrp="1"/>
          </p:cNvSpPr>
          <p:nvPr>
            <p:ph type="sldNum" sz="quarter" idx="12"/>
          </p:nvPr>
        </p:nvSpPr>
        <p:spPr/>
        <p:txBody>
          <a:bodyPr/>
          <a:lstStyle/>
          <a:p>
            <a:fld id="{5B888292-7137-4945-8BF7-C167CFF85924}" type="slidenum">
              <a:rPr lang="nl-BE" smtClean="0"/>
              <a:t>‹nr.›</a:t>
            </a:fld>
            <a:endParaRPr lang="nl-BE"/>
          </a:p>
        </p:txBody>
      </p:sp>
    </p:spTree>
    <p:extLst>
      <p:ext uri="{BB962C8B-B14F-4D97-AF65-F5344CB8AC3E}">
        <p14:creationId xmlns:p14="http://schemas.microsoft.com/office/powerpoint/2010/main" val="278806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FC4DB6-DA41-E3D6-CFEE-AB58704B6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E7A6D02-4919-02F8-527F-930A0AEFD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52D9D56-4935-0D67-8BE8-7867B34C9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C44F32-D544-4FEB-8B39-666632F81979}" type="datetimeFigureOut">
              <a:rPr lang="nl-BE" smtClean="0"/>
              <a:t>8/05/2024</a:t>
            </a:fld>
            <a:endParaRPr lang="nl-BE"/>
          </a:p>
        </p:txBody>
      </p:sp>
      <p:sp>
        <p:nvSpPr>
          <p:cNvPr id="5" name="Tijdelijke aanduiding voor voettekst 4">
            <a:extLst>
              <a:ext uri="{FF2B5EF4-FFF2-40B4-BE49-F238E27FC236}">
                <a16:creationId xmlns:a16="http://schemas.microsoft.com/office/drawing/2014/main" id="{4948EB53-DC10-97C5-D19A-0CD34988C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61A12854-D5D5-1948-CC9F-924AEDC8C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888292-7137-4945-8BF7-C167CFF85924}" type="slidenum">
              <a:rPr lang="nl-BE" smtClean="0"/>
              <a:t>‹nr.›</a:t>
            </a:fld>
            <a:endParaRPr lang="nl-BE"/>
          </a:p>
        </p:txBody>
      </p:sp>
    </p:spTree>
    <p:extLst>
      <p:ext uri="{BB962C8B-B14F-4D97-AF65-F5344CB8AC3E}">
        <p14:creationId xmlns:p14="http://schemas.microsoft.com/office/powerpoint/2010/main" val="186099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60724"/>
            <a:ext cx="12191998"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51E014CA-4279-4E70-AC56-0BBEBF92C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2225"/>
            <a:ext cx="8115300"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a:extLst>
              <a:ext uri="{FF2B5EF4-FFF2-40B4-BE49-F238E27FC236}">
                <a16:creationId xmlns:a16="http://schemas.microsoft.com/office/drawing/2014/main" id="{28B3DCF8-9D1E-4907-B1EC-98D11BC16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6" y="5262226"/>
            <a:ext cx="12196636"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6" y="5262224"/>
            <a:ext cx="4076697"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a:extLst>
              <a:ext uri="{FF2B5EF4-FFF2-40B4-BE49-F238E27FC236}">
                <a16:creationId xmlns:a16="http://schemas.microsoft.com/office/drawing/2014/main" id="{5717D090-7948-433A-AED2-EA1A98E6F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91050" y="-40689"/>
            <a:ext cx="1594274" cy="12192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Rectangle 1084">
            <a:extLst>
              <a:ext uri="{FF2B5EF4-FFF2-40B4-BE49-F238E27FC236}">
                <a16:creationId xmlns:a16="http://schemas.microsoft.com/office/drawing/2014/main" id="{D618C3E8-8260-4E23-8BA1-C2C3E80B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E7D671D-4D80-B563-ADB4-7259F69DC9AD}"/>
              </a:ext>
            </a:extLst>
          </p:cNvPr>
          <p:cNvSpPr>
            <a:spLocks noGrp="1"/>
          </p:cNvSpPr>
          <p:nvPr>
            <p:ph type="ctrTitle"/>
          </p:nvPr>
        </p:nvSpPr>
        <p:spPr>
          <a:xfrm>
            <a:off x="699713" y="5588000"/>
            <a:ext cx="6867277" cy="920590"/>
          </a:xfrm>
        </p:spPr>
        <p:txBody>
          <a:bodyPr anchor="ctr">
            <a:normAutofit/>
          </a:bodyPr>
          <a:lstStyle/>
          <a:p>
            <a:pPr algn="l"/>
            <a:r>
              <a:rPr lang="nl-BE" sz="4000" dirty="0">
                <a:solidFill>
                  <a:srgbClr val="FFFFFF"/>
                </a:solidFill>
              </a:rPr>
              <a:t>Filosofisch gesprek over ….? </a:t>
            </a:r>
          </a:p>
        </p:txBody>
      </p:sp>
      <p:sp>
        <p:nvSpPr>
          <p:cNvPr id="3" name="Ondertitel 2">
            <a:extLst>
              <a:ext uri="{FF2B5EF4-FFF2-40B4-BE49-F238E27FC236}">
                <a16:creationId xmlns:a16="http://schemas.microsoft.com/office/drawing/2014/main" id="{F67F4D25-BFCB-3F44-FD7D-3B030654C993}"/>
              </a:ext>
            </a:extLst>
          </p:cNvPr>
          <p:cNvSpPr>
            <a:spLocks noGrp="1"/>
          </p:cNvSpPr>
          <p:nvPr>
            <p:ph type="subTitle" idx="1"/>
          </p:nvPr>
        </p:nvSpPr>
        <p:spPr>
          <a:xfrm>
            <a:off x="8439149" y="5613400"/>
            <a:ext cx="3256019" cy="869790"/>
          </a:xfrm>
        </p:spPr>
        <p:txBody>
          <a:bodyPr anchor="ctr">
            <a:normAutofit fontScale="70000" lnSpcReduction="20000"/>
          </a:bodyPr>
          <a:lstStyle/>
          <a:p>
            <a:pPr algn="l"/>
            <a:r>
              <a:rPr lang="nl-BE" sz="2000" dirty="0">
                <a:solidFill>
                  <a:srgbClr val="FFFFFF"/>
                </a:solidFill>
              </a:rPr>
              <a:t>VEFO POSTERWEDSTRIJD 2024</a:t>
            </a:r>
          </a:p>
          <a:p>
            <a:pPr algn="l"/>
            <a:r>
              <a:rPr lang="nl-BE" sz="2000" dirty="0">
                <a:solidFill>
                  <a:srgbClr val="FFFFFF"/>
                </a:solidFill>
              </a:rPr>
              <a:t>5 HUMANE WETENSCHAPPEN</a:t>
            </a:r>
          </a:p>
          <a:p>
            <a:pPr algn="l"/>
            <a:r>
              <a:rPr lang="nl-BE" sz="2000" dirty="0">
                <a:solidFill>
                  <a:srgbClr val="FFFFFF"/>
                </a:solidFill>
              </a:rPr>
              <a:t>SJABI PUURS</a:t>
            </a:r>
          </a:p>
        </p:txBody>
      </p:sp>
      <p:pic>
        <p:nvPicPr>
          <p:cNvPr id="5" name="Afbeelding 4"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l="4968" t="16938" r="5125" b="17062"/>
          <a:stretch/>
        </p:blipFill>
        <p:spPr>
          <a:xfrm>
            <a:off x="1447901" y="299424"/>
            <a:ext cx="8705743" cy="4793152"/>
          </a:xfrm>
          <a:prstGeom prst="rect">
            <a:avLst/>
          </a:prstGeom>
        </p:spPr>
      </p:pic>
      <mc:AlternateContent xmlns:mc="http://schemas.openxmlformats.org/markup-compatibility/2006">
        <mc:Choice xmlns:p14="http://schemas.microsoft.com/office/powerpoint/2010/main" Requires="p14">
          <p:contentPart p14:bwMode="auto" r:id="rId3">
            <p14:nvContentPartPr>
              <p14:cNvPr id="13" name="Inkt 12">
                <a:extLst>
                  <a:ext uri="{FF2B5EF4-FFF2-40B4-BE49-F238E27FC236}">
                    <a16:creationId xmlns:a16="http://schemas.microsoft.com/office/drawing/2014/main" id="{429D2196-40D9-2F01-3D37-B0C3CBF3576D}"/>
                  </a:ext>
                </a:extLst>
              </p14:cNvPr>
              <p14:cNvContentPartPr/>
              <p14:nvPr/>
            </p14:nvContentPartPr>
            <p14:xfrm>
              <a:off x="6795540" y="2489180"/>
              <a:ext cx="650160" cy="413640"/>
            </p14:xfrm>
          </p:contentPart>
        </mc:Choice>
        <mc:Fallback>
          <p:pic>
            <p:nvPicPr>
              <p:cNvPr id="13" name="Inkt 12">
                <a:extLst>
                  <a:ext uri="{FF2B5EF4-FFF2-40B4-BE49-F238E27FC236}">
                    <a16:creationId xmlns:a16="http://schemas.microsoft.com/office/drawing/2014/main" id="{429D2196-40D9-2F01-3D37-B0C3CBF3576D}"/>
                  </a:ext>
                </a:extLst>
              </p:cNvPr>
              <p:cNvPicPr/>
              <p:nvPr/>
            </p:nvPicPr>
            <p:blipFill>
              <a:blip r:embed="rId4"/>
              <a:stretch>
                <a:fillRect/>
              </a:stretch>
            </p:blipFill>
            <p:spPr>
              <a:xfrm>
                <a:off x="6705900" y="2309540"/>
                <a:ext cx="829800" cy="77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t 13">
                <a:extLst>
                  <a:ext uri="{FF2B5EF4-FFF2-40B4-BE49-F238E27FC236}">
                    <a16:creationId xmlns:a16="http://schemas.microsoft.com/office/drawing/2014/main" id="{D610AD4A-F1CB-3440-EC7D-726896C76912}"/>
                  </a:ext>
                </a:extLst>
              </p14:cNvPr>
              <p14:cNvContentPartPr/>
              <p14:nvPr/>
            </p14:nvContentPartPr>
            <p14:xfrm>
              <a:off x="7008263" y="2627631"/>
              <a:ext cx="360" cy="360"/>
            </p14:xfrm>
          </p:contentPart>
        </mc:Choice>
        <mc:Fallback>
          <p:pic>
            <p:nvPicPr>
              <p:cNvPr id="14" name="Inkt 13">
                <a:extLst>
                  <a:ext uri="{FF2B5EF4-FFF2-40B4-BE49-F238E27FC236}">
                    <a16:creationId xmlns:a16="http://schemas.microsoft.com/office/drawing/2014/main" id="{D610AD4A-F1CB-3440-EC7D-726896C76912}"/>
                  </a:ext>
                </a:extLst>
              </p:cNvPr>
              <p:cNvPicPr/>
              <p:nvPr/>
            </p:nvPicPr>
            <p:blipFill>
              <a:blip r:embed="rId6"/>
              <a:stretch>
                <a:fillRect/>
              </a:stretch>
            </p:blipFill>
            <p:spPr>
              <a:xfrm>
                <a:off x="6918623" y="2447991"/>
                <a:ext cx="180000" cy="360000"/>
              </a:xfrm>
              <a:prstGeom prst="rect">
                <a:avLst/>
              </a:prstGeom>
            </p:spPr>
          </p:pic>
        </mc:Fallback>
      </mc:AlternateContent>
    </p:spTree>
    <p:extLst>
      <p:ext uri="{BB962C8B-B14F-4D97-AF65-F5344CB8AC3E}">
        <p14:creationId xmlns:p14="http://schemas.microsoft.com/office/powerpoint/2010/main" val="27058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150B-20AD-EEA1-00EF-DDACCDEFF245}"/>
              </a:ext>
            </a:extLst>
          </p:cNvPr>
          <p:cNvSpPr>
            <a:spLocks noGrp="1"/>
          </p:cNvSpPr>
          <p:nvPr>
            <p:ph type="title"/>
          </p:nvPr>
        </p:nvSpPr>
        <p:spPr/>
        <p:txBody>
          <a:bodyPr/>
          <a:lstStyle/>
          <a:p>
            <a:r>
              <a:rPr lang="nl-BE" dirty="0"/>
              <a:t>KAN JE DENKEN ZONDER WOORDEN?</a:t>
            </a:r>
          </a:p>
        </p:txBody>
      </p:sp>
      <p:pic>
        <p:nvPicPr>
          <p:cNvPr id="4" name="Afbeelding 3" descr="Afbeelding met tekst, Post-it-briefje, handschrift&#10;&#10;Automatisch gegenereerde beschrijving">
            <a:extLst>
              <a:ext uri="{FF2B5EF4-FFF2-40B4-BE49-F238E27FC236}">
                <a16:creationId xmlns:a16="http://schemas.microsoft.com/office/drawing/2014/main" id="{74AA1F56-550C-EF0E-6050-D9C40AE2166A}"/>
              </a:ext>
            </a:extLst>
          </p:cNvPr>
          <p:cNvPicPr>
            <a:picLocks noChangeAspect="1"/>
          </p:cNvPicPr>
          <p:nvPr/>
        </p:nvPicPr>
        <p:blipFill rotWithShape="1">
          <a:blip r:embed="rId2">
            <a:extLst>
              <a:ext uri="{28A0092B-C50C-407E-A947-70E740481C1C}">
                <a14:useLocalDpi xmlns:a14="http://schemas.microsoft.com/office/drawing/2010/main" val="0"/>
              </a:ext>
            </a:extLst>
          </a:blip>
          <a:srcRect l="15340" r="23085" b="-1"/>
          <a:stretch/>
        </p:blipFill>
        <p:spPr>
          <a:xfrm rot="5400000">
            <a:off x="3029989" y="2052050"/>
            <a:ext cx="5344510" cy="4014367"/>
          </a:xfrm>
          <a:prstGeom prst="rect">
            <a:avLst/>
          </a:prstGeom>
        </p:spPr>
      </p:pic>
      <p:pic>
        <p:nvPicPr>
          <p:cNvPr id="5" name="Afbeelding 4" descr="Afbeelding met kleding, tekst, persoon, Menselijk gezicht&#10;&#10;Automatisch gegenereerde beschrijving">
            <a:extLst>
              <a:ext uri="{FF2B5EF4-FFF2-40B4-BE49-F238E27FC236}">
                <a16:creationId xmlns:a16="http://schemas.microsoft.com/office/drawing/2014/main" id="{BAD26B63-F89C-865A-AFB9-5B7C295D16B7}"/>
              </a:ext>
            </a:extLst>
          </p:cNvPr>
          <p:cNvPicPr>
            <a:picLocks noChangeAspect="1"/>
          </p:cNvPicPr>
          <p:nvPr/>
        </p:nvPicPr>
        <p:blipFill rotWithShape="1">
          <a:blip r:embed="rId3">
            <a:extLst>
              <a:ext uri="{28A0092B-C50C-407E-A947-70E740481C1C}">
                <a14:useLocalDpi xmlns:a14="http://schemas.microsoft.com/office/drawing/2010/main" val="0"/>
              </a:ext>
            </a:extLst>
          </a:blip>
          <a:srcRect l="41717" t="43140" r="29467" b="18835"/>
          <a:stretch/>
        </p:blipFill>
        <p:spPr>
          <a:xfrm rot="5400000">
            <a:off x="7239349" y="1998856"/>
            <a:ext cx="5564529" cy="4340773"/>
          </a:xfrm>
          <a:prstGeom prst="rect">
            <a:avLst/>
          </a:prstGeom>
        </p:spPr>
      </p:pic>
      <p:pic>
        <p:nvPicPr>
          <p:cNvPr id="6" name="Afbeelding 5" descr="Afbeelding met kleding, persoon, jeans, schoeisel&#10;&#10;Automatisch gegenereerde beschrijving">
            <a:extLst>
              <a:ext uri="{FF2B5EF4-FFF2-40B4-BE49-F238E27FC236}">
                <a16:creationId xmlns:a16="http://schemas.microsoft.com/office/drawing/2014/main" id="{CF3B8C23-BE20-A8B0-AFE4-71520857C849}"/>
              </a:ext>
            </a:extLst>
          </p:cNvPr>
          <p:cNvPicPr>
            <a:picLocks noChangeAspect="1"/>
          </p:cNvPicPr>
          <p:nvPr/>
        </p:nvPicPr>
        <p:blipFill rotWithShape="1">
          <a:blip r:embed="rId4">
            <a:extLst>
              <a:ext uri="{28A0092B-C50C-407E-A947-70E740481C1C}">
                <a14:useLocalDpi xmlns:a14="http://schemas.microsoft.com/office/drawing/2010/main" val="0"/>
              </a:ext>
            </a:extLst>
          </a:blip>
          <a:srcRect t="7952" b="17062"/>
          <a:stretch/>
        </p:blipFill>
        <p:spPr>
          <a:xfrm>
            <a:off x="140608" y="2730587"/>
            <a:ext cx="3412653" cy="1919262"/>
          </a:xfrm>
          <a:prstGeom prst="rect">
            <a:avLst/>
          </a:prstGeom>
        </p:spPr>
      </p:pic>
    </p:spTree>
    <p:extLst>
      <p:ext uri="{BB962C8B-B14F-4D97-AF65-F5344CB8AC3E}">
        <p14:creationId xmlns:p14="http://schemas.microsoft.com/office/powerpoint/2010/main" val="343734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C5C1-8232-26C0-1AF9-9F15E9647A36}"/>
              </a:ext>
            </a:extLst>
          </p:cNvPr>
          <p:cNvSpPr>
            <a:spLocks noGrp="1"/>
          </p:cNvSpPr>
          <p:nvPr>
            <p:ph type="title"/>
          </p:nvPr>
        </p:nvSpPr>
        <p:spPr/>
        <p:txBody>
          <a:bodyPr/>
          <a:lstStyle/>
          <a:p>
            <a:pPr algn="ctr"/>
            <a:r>
              <a:rPr lang="nl-BE" dirty="0"/>
              <a:t>KAN JE DENKEN ZONDER WOORDEN?</a:t>
            </a:r>
            <a:br>
              <a:rPr lang="nl-BE" dirty="0"/>
            </a:br>
            <a:r>
              <a:rPr lang="nl-BE" dirty="0">
                <a:solidFill>
                  <a:schemeClr val="accent6"/>
                </a:solidFill>
              </a:rPr>
              <a:t>JA</a:t>
            </a:r>
          </a:p>
        </p:txBody>
      </p:sp>
      <p:pic>
        <p:nvPicPr>
          <p:cNvPr id="3" name="Afbeelding 2" descr="Afbeelding met kleding, persoon, jeans, schoeisel&#10;&#10;Automatisch gegenereerde beschrijving">
            <a:extLst>
              <a:ext uri="{FF2B5EF4-FFF2-40B4-BE49-F238E27FC236}">
                <a16:creationId xmlns:a16="http://schemas.microsoft.com/office/drawing/2014/main" id="{7BD1EF5C-36FE-DF1E-67C4-F3215F75651A}"/>
              </a:ext>
            </a:extLst>
          </p:cNvPr>
          <p:cNvPicPr>
            <a:picLocks noChangeAspect="1"/>
          </p:cNvPicPr>
          <p:nvPr/>
        </p:nvPicPr>
        <p:blipFill rotWithShape="1">
          <a:blip r:embed="rId2">
            <a:extLst>
              <a:ext uri="{28A0092B-C50C-407E-A947-70E740481C1C}">
                <a14:useLocalDpi xmlns:a14="http://schemas.microsoft.com/office/drawing/2010/main" val="0"/>
              </a:ext>
            </a:extLst>
          </a:blip>
          <a:srcRect l="58315" t="14344" r="24999" b="59365"/>
          <a:stretch/>
        </p:blipFill>
        <p:spPr>
          <a:xfrm>
            <a:off x="1013589" y="3629474"/>
            <a:ext cx="2034283" cy="2404154"/>
          </a:xfrm>
          <a:prstGeom prst="rect">
            <a:avLst/>
          </a:prstGeom>
        </p:spPr>
      </p:pic>
      <p:sp>
        <p:nvSpPr>
          <p:cNvPr id="4" name="Gedachtewolkje: wolk 3">
            <a:extLst>
              <a:ext uri="{FF2B5EF4-FFF2-40B4-BE49-F238E27FC236}">
                <a16:creationId xmlns:a16="http://schemas.microsoft.com/office/drawing/2014/main" id="{2C46BC92-1243-4544-DE82-87A995DDDF56}"/>
              </a:ext>
            </a:extLst>
          </p:cNvPr>
          <p:cNvSpPr/>
          <p:nvPr/>
        </p:nvSpPr>
        <p:spPr>
          <a:xfrm>
            <a:off x="838200" y="1690688"/>
            <a:ext cx="6743700" cy="240415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Mijn </a:t>
            </a:r>
            <a:r>
              <a:rPr lang="nl-BE" b="1" i="1" dirty="0" err="1"/>
              <a:t>stiefpapa</a:t>
            </a:r>
            <a:r>
              <a:rPr lang="nl-BE" b="1" i="1" dirty="0"/>
              <a:t> reisde naar Tanzania en vertelde dat  hij een volk bezocht waar de mensen communiceerden via klanken. Om te communiceren moet je toch ook </a:t>
            </a:r>
            <a:r>
              <a:rPr lang="nl-BE" b="1" i="1" dirty="0" err="1"/>
              <a:t>nadenen</a:t>
            </a:r>
            <a:r>
              <a:rPr lang="nl-BE" b="1" i="1" dirty="0"/>
              <a:t> over wat je wil zeggen en de mensen verstaan elkaar zo</a:t>
            </a:r>
          </a:p>
        </p:txBody>
      </p:sp>
      <p:pic>
        <p:nvPicPr>
          <p:cNvPr id="5" name="Afbeelding 4" descr="Afbeelding met kleding, persoon, jeans, schoeisel&#10;&#10;Automatisch gegenereerde beschrijving">
            <a:extLst>
              <a:ext uri="{FF2B5EF4-FFF2-40B4-BE49-F238E27FC236}">
                <a16:creationId xmlns:a16="http://schemas.microsoft.com/office/drawing/2014/main" id="{180D7EBB-9E00-9895-CE31-0276A878A08E}"/>
              </a:ext>
            </a:extLst>
          </p:cNvPr>
          <p:cNvPicPr>
            <a:picLocks noChangeAspect="1"/>
          </p:cNvPicPr>
          <p:nvPr/>
        </p:nvPicPr>
        <p:blipFill rotWithShape="1">
          <a:blip r:embed="rId2">
            <a:extLst>
              <a:ext uri="{28A0092B-C50C-407E-A947-70E740481C1C}">
                <a14:useLocalDpi xmlns:a14="http://schemas.microsoft.com/office/drawing/2010/main" val="0"/>
              </a:ext>
            </a:extLst>
          </a:blip>
          <a:srcRect l="13750" t="19317" r="75001" b="69419"/>
          <a:stretch/>
        </p:blipFill>
        <p:spPr>
          <a:xfrm>
            <a:off x="5108028" y="4882904"/>
            <a:ext cx="2322659" cy="1744382"/>
          </a:xfrm>
          <a:prstGeom prst="rect">
            <a:avLst/>
          </a:prstGeom>
        </p:spPr>
      </p:pic>
      <p:sp>
        <p:nvSpPr>
          <p:cNvPr id="6" name="Gedachtewolkje: wolk 5">
            <a:extLst>
              <a:ext uri="{FF2B5EF4-FFF2-40B4-BE49-F238E27FC236}">
                <a16:creationId xmlns:a16="http://schemas.microsoft.com/office/drawing/2014/main" id="{6DDA07D1-FFFB-B602-38BE-C139DAA9CE48}"/>
              </a:ext>
            </a:extLst>
          </p:cNvPr>
          <p:cNvSpPr/>
          <p:nvPr/>
        </p:nvSpPr>
        <p:spPr>
          <a:xfrm>
            <a:off x="7581900" y="2188222"/>
            <a:ext cx="4610100" cy="3232183"/>
          </a:xfrm>
          <a:prstGeom prst="cloudCallout">
            <a:avLst>
              <a:gd name="adj1" fmla="val -59172"/>
              <a:gd name="adj2" fmla="val 440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We zagen in de lessen psychologie  dat olifanten en apen ook samenwerken en dus denken in experimenten  en ze deden dit zonder woorden. Ik geloof dat we dat zagen in een filmpje met Frans De Waal.</a:t>
            </a:r>
          </a:p>
        </p:txBody>
      </p:sp>
    </p:spTree>
    <p:extLst>
      <p:ext uri="{BB962C8B-B14F-4D97-AF65-F5344CB8AC3E}">
        <p14:creationId xmlns:p14="http://schemas.microsoft.com/office/powerpoint/2010/main" val="253256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C5C1-8232-26C0-1AF9-9F15E9647A36}"/>
              </a:ext>
            </a:extLst>
          </p:cNvPr>
          <p:cNvSpPr>
            <a:spLocks noGrp="1"/>
          </p:cNvSpPr>
          <p:nvPr>
            <p:ph type="title"/>
          </p:nvPr>
        </p:nvSpPr>
        <p:spPr>
          <a:xfrm>
            <a:off x="83820" y="260986"/>
            <a:ext cx="10515600" cy="1325563"/>
          </a:xfrm>
        </p:spPr>
        <p:txBody>
          <a:bodyPr/>
          <a:lstStyle/>
          <a:p>
            <a:pPr algn="ctr"/>
            <a:r>
              <a:rPr lang="nl-BE" dirty="0"/>
              <a:t>KAN JE DENKEN ZONDER WOORDEN?</a:t>
            </a:r>
            <a:br>
              <a:rPr lang="nl-BE" dirty="0"/>
            </a:br>
            <a:r>
              <a:rPr lang="nl-BE" dirty="0">
                <a:solidFill>
                  <a:schemeClr val="accent6"/>
                </a:solidFill>
              </a:rPr>
              <a:t>JA</a:t>
            </a:r>
          </a:p>
        </p:txBody>
      </p:sp>
      <p:sp>
        <p:nvSpPr>
          <p:cNvPr id="4" name="Gedachtewolkje: wolk 3">
            <a:extLst>
              <a:ext uri="{FF2B5EF4-FFF2-40B4-BE49-F238E27FC236}">
                <a16:creationId xmlns:a16="http://schemas.microsoft.com/office/drawing/2014/main" id="{2C46BC92-1243-4544-DE82-87A995DDDF56}"/>
              </a:ext>
            </a:extLst>
          </p:cNvPr>
          <p:cNvSpPr/>
          <p:nvPr/>
        </p:nvSpPr>
        <p:spPr>
          <a:xfrm>
            <a:off x="5955030" y="1064557"/>
            <a:ext cx="5951220" cy="16370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Een baby of klein kind kan toch ook puzzels maken en denken aan een koek zonder het woord te kennen?</a:t>
            </a:r>
          </a:p>
        </p:txBody>
      </p:sp>
      <p:sp>
        <p:nvSpPr>
          <p:cNvPr id="6" name="Gedachtewolkje: wolk 5">
            <a:extLst>
              <a:ext uri="{FF2B5EF4-FFF2-40B4-BE49-F238E27FC236}">
                <a16:creationId xmlns:a16="http://schemas.microsoft.com/office/drawing/2014/main" id="{6DDA07D1-FFFB-B602-38BE-C139DAA9CE48}"/>
              </a:ext>
            </a:extLst>
          </p:cNvPr>
          <p:cNvSpPr/>
          <p:nvPr/>
        </p:nvSpPr>
        <p:spPr>
          <a:xfrm>
            <a:off x="7581900" y="3783330"/>
            <a:ext cx="4610100" cy="1637075"/>
          </a:xfrm>
          <a:prstGeom prst="cloudCallout">
            <a:avLst>
              <a:gd name="adj1" fmla="val -17767"/>
              <a:gd name="adj2" fmla="val 561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Als ik voor wiskunde oefeningen maak, blijf ik in cijfers denken</a:t>
            </a:r>
          </a:p>
        </p:txBody>
      </p:sp>
      <p:pic>
        <p:nvPicPr>
          <p:cNvPr id="7" name="Afbeelding 6" descr="Afbeelding met kleding, persoon, jeans, schoeisel&#10;&#10;Automatisch gegenereerde beschrijving">
            <a:extLst>
              <a:ext uri="{FF2B5EF4-FFF2-40B4-BE49-F238E27FC236}">
                <a16:creationId xmlns:a16="http://schemas.microsoft.com/office/drawing/2014/main" id="{596D47AC-8F0E-F43F-F937-C9DA3D937D7A}"/>
              </a:ext>
            </a:extLst>
          </p:cNvPr>
          <p:cNvPicPr>
            <a:picLocks noChangeAspect="1"/>
          </p:cNvPicPr>
          <p:nvPr/>
        </p:nvPicPr>
        <p:blipFill rotWithShape="1">
          <a:blip r:embed="rId2">
            <a:extLst>
              <a:ext uri="{28A0092B-C50C-407E-A947-70E740481C1C}">
                <a14:useLocalDpi xmlns:a14="http://schemas.microsoft.com/office/drawing/2010/main" val="0"/>
              </a:ext>
            </a:extLst>
          </a:blip>
          <a:srcRect l="43312" t="28187" r="44970" b="44437"/>
          <a:stretch/>
        </p:blipFill>
        <p:spPr>
          <a:xfrm>
            <a:off x="838200" y="4168820"/>
            <a:ext cx="1428750" cy="2503170"/>
          </a:xfrm>
          <a:prstGeom prst="rect">
            <a:avLst/>
          </a:prstGeom>
        </p:spPr>
      </p:pic>
      <p:pic>
        <p:nvPicPr>
          <p:cNvPr id="8" name="Afbeelding 7" descr="Afbeelding met kleding, persoon, jeans, schoeisel&#10;&#10;Automatisch gegenereerde beschrijving">
            <a:extLst>
              <a:ext uri="{FF2B5EF4-FFF2-40B4-BE49-F238E27FC236}">
                <a16:creationId xmlns:a16="http://schemas.microsoft.com/office/drawing/2014/main" id="{0D4BA0AF-BD20-D624-101B-D4CE04FB89D5}"/>
              </a:ext>
            </a:extLst>
          </p:cNvPr>
          <p:cNvPicPr>
            <a:picLocks noChangeAspect="1"/>
          </p:cNvPicPr>
          <p:nvPr/>
        </p:nvPicPr>
        <p:blipFill rotWithShape="1">
          <a:blip r:embed="rId2">
            <a:extLst>
              <a:ext uri="{28A0092B-C50C-407E-A947-70E740481C1C}">
                <a14:useLocalDpi xmlns:a14="http://schemas.microsoft.com/office/drawing/2010/main" val="0"/>
              </a:ext>
            </a:extLst>
          </a:blip>
          <a:srcRect l="26625" t="29063" r="63063" b="56062"/>
          <a:stretch/>
        </p:blipFill>
        <p:spPr>
          <a:xfrm>
            <a:off x="7852410" y="5420405"/>
            <a:ext cx="1257300" cy="1360170"/>
          </a:xfrm>
          <a:prstGeom prst="rect">
            <a:avLst/>
          </a:prstGeom>
        </p:spPr>
      </p:pic>
      <p:sp>
        <p:nvSpPr>
          <p:cNvPr id="10" name="Gedachtewolkje: wolk 9">
            <a:extLst>
              <a:ext uri="{FF2B5EF4-FFF2-40B4-BE49-F238E27FC236}">
                <a16:creationId xmlns:a16="http://schemas.microsoft.com/office/drawing/2014/main" id="{1D02BD1F-CB3D-3383-68EA-6FE8420E801D}"/>
              </a:ext>
            </a:extLst>
          </p:cNvPr>
          <p:cNvSpPr/>
          <p:nvPr/>
        </p:nvSpPr>
        <p:spPr>
          <a:xfrm>
            <a:off x="990600" y="1843088"/>
            <a:ext cx="4610100" cy="240415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In mijn herinneringen over een leuke vakantie zie ik vooral beelden en kleuren en geluiden en dan denk ik ook na</a:t>
            </a:r>
          </a:p>
        </p:txBody>
      </p:sp>
      <p:pic>
        <p:nvPicPr>
          <p:cNvPr id="11" name="Afbeelding 10" descr="Afbeelding met kleding, persoon, jeans, schoeisel&#10;&#10;Automatisch gegenereerde beschrijving">
            <a:extLst>
              <a:ext uri="{FF2B5EF4-FFF2-40B4-BE49-F238E27FC236}">
                <a16:creationId xmlns:a16="http://schemas.microsoft.com/office/drawing/2014/main" id="{4E49269C-4553-8E06-6B0B-C193F98D5385}"/>
              </a:ext>
            </a:extLst>
          </p:cNvPr>
          <p:cNvPicPr>
            <a:picLocks noChangeAspect="1"/>
          </p:cNvPicPr>
          <p:nvPr/>
        </p:nvPicPr>
        <p:blipFill rotWithShape="1">
          <a:blip r:embed="rId2">
            <a:extLst>
              <a:ext uri="{28A0092B-C50C-407E-A947-70E740481C1C}">
                <a14:useLocalDpi xmlns:a14="http://schemas.microsoft.com/office/drawing/2010/main" val="0"/>
              </a:ext>
            </a:extLst>
          </a:blip>
          <a:srcRect l="5719" t="32563" r="80218" b="48312"/>
          <a:stretch/>
        </p:blipFill>
        <p:spPr>
          <a:xfrm>
            <a:off x="5867400" y="2853077"/>
            <a:ext cx="1714500" cy="1748790"/>
          </a:xfrm>
          <a:prstGeom prst="rect">
            <a:avLst/>
          </a:prstGeom>
        </p:spPr>
      </p:pic>
    </p:spTree>
    <p:extLst>
      <p:ext uri="{BB962C8B-B14F-4D97-AF65-F5344CB8AC3E}">
        <p14:creationId xmlns:p14="http://schemas.microsoft.com/office/powerpoint/2010/main" val="40909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C5C1-8232-26C0-1AF9-9F15E9647A36}"/>
              </a:ext>
            </a:extLst>
          </p:cNvPr>
          <p:cNvSpPr>
            <a:spLocks noGrp="1"/>
          </p:cNvSpPr>
          <p:nvPr>
            <p:ph type="title"/>
          </p:nvPr>
        </p:nvSpPr>
        <p:spPr>
          <a:xfrm>
            <a:off x="83820" y="260986"/>
            <a:ext cx="10515600" cy="1325563"/>
          </a:xfrm>
        </p:spPr>
        <p:txBody>
          <a:bodyPr/>
          <a:lstStyle/>
          <a:p>
            <a:pPr algn="ctr"/>
            <a:r>
              <a:rPr lang="nl-BE" dirty="0"/>
              <a:t>KAN JE DENKEN ZONDER WOORDEN?</a:t>
            </a:r>
            <a:br>
              <a:rPr lang="nl-BE" dirty="0"/>
            </a:br>
            <a:r>
              <a:rPr lang="nl-BE" dirty="0"/>
              <a:t>           </a:t>
            </a:r>
            <a:r>
              <a:rPr lang="nl-BE" dirty="0">
                <a:solidFill>
                  <a:srgbClr val="FF0000"/>
                </a:solidFill>
              </a:rPr>
              <a:t>NEE</a:t>
            </a:r>
          </a:p>
        </p:txBody>
      </p:sp>
      <p:sp>
        <p:nvSpPr>
          <p:cNvPr id="4" name="Gedachtewolkje: wolk 3">
            <a:extLst>
              <a:ext uri="{FF2B5EF4-FFF2-40B4-BE49-F238E27FC236}">
                <a16:creationId xmlns:a16="http://schemas.microsoft.com/office/drawing/2014/main" id="{2C46BC92-1243-4544-DE82-87A995DDDF56}"/>
              </a:ext>
            </a:extLst>
          </p:cNvPr>
          <p:cNvSpPr/>
          <p:nvPr/>
        </p:nvSpPr>
        <p:spPr>
          <a:xfrm>
            <a:off x="6646214" y="994967"/>
            <a:ext cx="5461966" cy="16370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Het is dat stemmetje in je hoofd dat niet tegen te houden is. Mijn hoofd zit altijd vol woorden. Zodra ik wakker ben</a:t>
            </a:r>
          </a:p>
        </p:txBody>
      </p:sp>
      <p:sp>
        <p:nvSpPr>
          <p:cNvPr id="6" name="Gedachtewolkje: wolk 5">
            <a:extLst>
              <a:ext uri="{FF2B5EF4-FFF2-40B4-BE49-F238E27FC236}">
                <a16:creationId xmlns:a16="http://schemas.microsoft.com/office/drawing/2014/main" id="{6DDA07D1-FFFB-B602-38BE-C139DAA9CE48}"/>
              </a:ext>
            </a:extLst>
          </p:cNvPr>
          <p:cNvSpPr/>
          <p:nvPr/>
        </p:nvSpPr>
        <p:spPr>
          <a:xfrm>
            <a:off x="7498080" y="4148223"/>
            <a:ext cx="4610100" cy="2219048"/>
          </a:xfrm>
          <a:prstGeom prst="cloudCallout">
            <a:avLst>
              <a:gd name="adj1" fmla="val -68345"/>
              <a:gd name="adj2" fmla="val -47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Instinctief of op gevoel hulp vragen zoals baby’s of sommige dieren doen is niet echt denken, het is automatisch gedrag en niet denken</a:t>
            </a:r>
          </a:p>
        </p:txBody>
      </p:sp>
      <p:sp>
        <p:nvSpPr>
          <p:cNvPr id="10" name="Gedachtewolkje: wolk 9">
            <a:extLst>
              <a:ext uri="{FF2B5EF4-FFF2-40B4-BE49-F238E27FC236}">
                <a16:creationId xmlns:a16="http://schemas.microsoft.com/office/drawing/2014/main" id="{1D02BD1F-CB3D-3383-68EA-6FE8420E801D}"/>
              </a:ext>
            </a:extLst>
          </p:cNvPr>
          <p:cNvSpPr/>
          <p:nvPr/>
        </p:nvSpPr>
        <p:spPr>
          <a:xfrm>
            <a:off x="552450" y="1292775"/>
            <a:ext cx="5722620" cy="267853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Eens je het woord geleerd hebt, dan komt het spontaan in je hoofd op. Als je een rode bal ziet, komt meteen het woord ‘bal’ in je op. Enkel als je mediteert, dan zijn er geen woorden meer en dan denk je niet meer.</a:t>
            </a:r>
          </a:p>
        </p:txBody>
      </p:sp>
      <p:pic>
        <p:nvPicPr>
          <p:cNvPr id="3" name="Afbeelding 2" descr="Afbeelding met kleding, persoon, jeans, schoeisel&#10;&#10;Automatisch gegenereerde beschrijving">
            <a:extLst>
              <a:ext uri="{FF2B5EF4-FFF2-40B4-BE49-F238E27FC236}">
                <a16:creationId xmlns:a16="http://schemas.microsoft.com/office/drawing/2014/main" id="{727543A4-DD9D-D32E-73B7-3D8327C5B8B8}"/>
              </a:ext>
            </a:extLst>
          </p:cNvPr>
          <p:cNvPicPr>
            <a:picLocks noChangeAspect="1"/>
          </p:cNvPicPr>
          <p:nvPr/>
        </p:nvPicPr>
        <p:blipFill rotWithShape="1">
          <a:blip r:embed="rId2">
            <a:extLst>
              <a:ext uri="{28A0092B-C50C-407E-A947-70E740481C1C}">
                <a14:useLocalDpi xmlns:a14="http://schemas.microsoft.com/office/drawing/2010/main" val="0"/>
              </a:ext>
            </a:extLst>
          </a:blip>
          <a:srcRect l="69468" t="28095" r="19845" b="46607"/>
          <a:stretch/>
        </p:blipFill>
        <p:spPr>
          <a:xfrm>
            <a:off x="552450" y="4050506"/>
            <a:ext cx="1508760" cy="2678536"/>
          </a:xfrm>
          <a:prstGeom prst="rect">
            <a:avLst/>
          </a:prstGeom>
        </p:spPr>
      </p:pic>
      <p:pic>
        <p:nvPicPr>
          <p:cNvPr id="5" name="Afbeelding 4" descr="Afbeelding met kleding, persoon, jeans, schoeisel&#10;&#10;Automatisch gegenereerde beschrijving">
            <a:extLst>
              <a:ext uri="{FF2B5EF4-FFF2-40B4-BE49-F238E27FC236}">
                <a16:creationId xmlns:a16="http://schemas.microsoft.com/office/drawing/2014/main" id="{06B94D78-4E21-4643-29DA-B7F2CA3DF5CD}"/>
              </a:ext>
            </a:extLst>
          </p:cNvPr>
          <p:cNvPicPr>
            <a:picLocks noChangeAspect="1"/>
          </p:cNvPicPr>
          <p:nvPr/>
        </p:nvPicPr>
        <p:blipFill rotWithShape="1">
          <a:blip r:embed="rId2">
            <a:extLst>
              <a:ext uri="{28A0092B-C50C-407E-A947-70E740481C1C}">
                <a14:useLocalDpi xmlns:a14="http://schemas.microsoft.com/office/drawing/2010/main" val="0"/>
              </a:ext>
            </a:extLst>
          </a:blip>
          <a:srcRect l="79250" t="29813" r="13626" b="53965"/>
          <a:stretch/>
        </p:blipFill>
        <p:spPr>
          <a:xfrm>
            <a:off x="6805116" y="2267510"/>
            <a:ext cx="1183336" cy="2020699"/>
          </a:xfrm>
          <a:prstGeom prst="rect">
            <a:avLst/>
          </a:prstGeom>
        </p:spPr>
      </p:pic>
      <p:pic>
        <p:nvPicPr>
          <p:cNvPr id="9" name="Afbeelding 8" descr="Afbeelding met kleding, persoon, jeans, schoeisel&#10;&#10;Automatisch gegenereerde beschrijving">
            <a:extLst>
              <a:ext uri="{FF2B5EF4-FFF2-40B4-BE49-F238E27FC236}">
                <a16:creationId xmlns:a16="http://schemas.microsoft.com/office/drawing/2014/main" id="{7A958CAF-8B15-2DD1-ADE1-733CA496E618}"/>
              </a:ext>
            </a:extLst>
          </p:cNvPr>
          <p:cNvPicPr>
            <a:picLocks noChangeAspect="1"/>
          </p:cNvPicPr>
          <p:nvPr/>
        </p:nvPicPr>
        <p:blipFill rotWithShape="1">
          <a:blip r:embed="rId2">
            <a:extLst>
              <a:ext uri="{28A0092B-C50C-407E-A947-70E740481C1C}">
                <a14:useLocalDpi xmlns:a14="http://schemas.microsoft.com/office/drawing/2010/main" val="0"/>
              </a:ext>
            </a:extLst>
          </a:blip>
          <a:srcRect l="84750" t="30314" r="4468" b="47561"/>
          <a:stretch/>
        </p:blipFill>
        <p:spPr>
          <a:xfrm>
            <a:off x="4834890" y="4280250"/>
            <a:ext cx="1599082" cy="2461196"/>
          </a:xfrm>
          <a:prstGeom prst="rect">
            <a:avLst/>
          </a:prstGeom>
        </p:spPr>
      </p:pic>
    </p:spTree>
    <p:extLst>
      <p:ext uri="{BB962C8B-B14F-4D97-AF65-F5344CB8AC3E}">
        <p14:creationId xmlns:p14="http://schemas.microsoft.com/office/powerpoint/2010/main" val="138325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C5C1-8232-26C0-1AF9-9F15E9647A36}"/>
              </a:ext>
            </a:extLst>
          </p:cNvPr>
          <p:cNvSpPr>
            <a:spLocks noGrp="1"/>
          </p:cNvSpPr>
          <p:nvPr>
            <p:ph type="title"/>
          </p:nvPr>
        </p:nvSpPr>
        <p:spPr>
          <a:xfrm>
            <a:off x="114300" y="47224"/>
            <a:ext cx="11231880" cy="1325563"/>
          </a:xfrm>
        </p:spPr>
        <p:txBody>
          <a:bodyPr>
            <a:normAutofit fontScale="90000"/>
          </a:bodyPr>
          <a:lstStyle/>
          <a:p>
            <a:r>
              <a:rPr lang="nl-BE" dirty="0"/>
              <a:t>CONCLUSIE KAN JE DENKEN ZONDER WOORDEN?</a:t>
            </a:r>
            <a:br>
              <a:rPr lang="nl-BE" dirty="0"/>
            </a:br>
            <a:r>
              <a:rPr lang="nl-BE" dirty="0"/>
              <a:t>           </a:t>
            </a:r>
            <a:endParaRPr lang="nl-BE" dirty="0">
              <a:solidFill>
                <a:srgbClr val="FF0000"/>
              </a:solidFill>
            </a:endParaRPr>
          </a:p>
        </p:txBody>
      </p:sp>
      <p:sp>
        <p:nvSpPr>
          <p:cNvPr id="4" name="Gedachtewolkje: wolk 3">
            <a:extLst>
              <a:ext uri="{FF2B5EF4-FFF2-40B4-BE49-F238E27FC236}">
                <a16:creationId xmlns:a16="http://schemas.microsoft.com/office/drawing/2014/main" id="{2C46BC92-1243-4544-DE82-87A995DDDF56}"/>
              </a:ext>
            </a:extLst>
          </p:cNvPr>
          <p:cNvSpPr/>
          <p:nvPr/>
        </p:nvSpPr>
        <p:spPr>
          <a:xfrm>
            <a:off x="6646214" y="765811"/>
            <a:ext cx="5461966" cy="186623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Ik begin te twijfelen. Noor zei dat sommigen denken met woorden en anderen met beelden. Of met cijfers. Ik ben het er wel mee eens eigenlijk. </a:t>
            </a:r>
          </a:p>
        </p:txBody>
      </p:sp>
      <p:sp>
        <p:nvSpPr>
          <p:cNvPr id="6" name="Gedachtewolkje: wolk 5">
            <a:extLst>
              <a:ext uri="{FF2B5EF4-FFF2-40B4-BE49-F238E27FC236}">
                <a16:creationId xmlns:a16="http://schemas.microsoft.com/office/drawing/2014/main" id="{6DDA07D1-FFFB-B602-38BE-C139DAA9CE48}"/>
              </a:ext>
            </a:extLst>
          </p:cNvPr>
          <p:cNvSpPr/>
          <p:nvPr/>
        </p:nvSpPr>
        <p:spPr>
          <a:xfrm>
            <a:off x="5543550" y="4329315"/>
            <a:ext cx="4610100" cy="2219048"/>
          </a:xfrm>
          <a:prstGeom prst="cloudCallout">
            <a:avLst>
              <a:gd name="adj1" fmla="val 59589"/>
              <a:gd name="adj2" fmla="val -140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Het antwoord is ook persoonlijk. Het kan voor iedereen anders zijn. Sommige denken in woorden, anderen in cijfers en beelden…</a:t>
            </a:r>
          </a:p>
        </p:txBody>
      </p:sp>
      <p:sp>
        <p:nvSpPr>
          <p:cNvPr id="10" name="Gedachtewolkje: wolk 9">
            <a:extLst>
              <a:ext uri="{FF2B5EF4-FFF2-40B4-BE49-F238E27FC236}">
                <a16:creationId xmlns:a16="http://schemas.microsoft.com/office/drawing/2014/main" id="{1D02BD1F-CB3D-3383-68EA-6FE8420E801D}"/>
              </a:ext>
            </a:extLst>
          </p:cNvPr>
          <p:cNvSpPr/>
          <p:nvPr/>
        </p:nvSpPr>
        <p:spPr>
          <a:xfrm>
            <a:off x="552450" y="1292775"/>
            <a:ext cx="5722620" cy="267853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Het argument van Lien over dat instinct gedrag zonder woorden.  Zoals een baby die hulp vraagt….. Als een verwerking in je hoofd vanzelf gaat is dat dan nog denken? </a:t>
            </a:r>
          </a:p>
        </p:txBody>
      </p:sp>
      <p:pic>
        <p:nvPicPr>
          <p:cNvPr id="5" name="Afbeelding 4" descr="Afbeelding met kleding, persoon, jeans, schoeisel&#10;&#10;Automatisch gegenereerde beschrijving">
            <a:extLst>
              <a:ext uri="{FF2B5EF4-FFF2-40B4-BE49-F238E27FC236}">
                <a16:creationId xmlns:a16="http://schemas.microsoft.com/office/drawing/2014/main" id="{06B94D78-4E21-4643-29DA-B7F2CA3DF5CD}"/>
              </a:ext>
            </a:extLst>
          </p:cNvPr>
          <p:cNvPicPr>
            <a:picLocks noChangeAspect="1"/>
          </p:cNvPicPr>
          <p:nvPr/>
        </p:nvPicPr>
        <p:blipFill rotWithShape="1">
          <a:blip r:embed="rId2">
            <a:extLst>
              <a:ext uri="{28A0092B-C50C-407E-A947-70E740481C1C}">
                <a14:useLocalDpi xmlns:a14="http://schemas.microsoft.com/office/drawing/2010/main" val="0"/>
              </a:ext>
            </a:extLst>
          </a:blip>
          <a:srcRect l="79250" t="29813" r="13626" b="53965"/>
          <a:stretch/>
        </p:blipFill>
        <p:spPr>
          <a:xfrm>
            <a:off x="6805116" y="2267510"/>
            <a:ext cx="1183336" cy="2020699"/>
          </a:xfrm>
          <a:prstGeom prst="rect">
            <a:avLst/>
          </a:prstGeom>
        </p:spPr>
      </p:pic>
      <p:pic>
        <p:nvPicPr>
          <p:cNvPr id="7" name="Afbeelding 6"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l="41437" t="31187" r="51999" b="57313"/>
          <a:stretch/>
        </p:blipFill>
        <p:spPr>
          <a:xfrm>
            <a:off x="674370" y="4513664"/>
            <a:ext cx="1599082" cy="2101651"/>
          </a:xfrm>
          <a:prstGeom prst="rect">
            <a:avLst/>
          </a:prstGeom>
        </p:spPr>
      </p:pic>
      <p:pic>
        <p:nvPicPr>
          <p:cNvPr id="8" name="Afbeelding 7"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25188" r="39437" b="49812"/>
          <a:stretch/>
        </p:blipFill>
        <p:spPr>
          <a:xfrm>
            <a:off x="10702290" y="4421489"/>
            <a:ext cx="1287780" cy="2286000"/>
          </a:xfrm>
          <a:prstGeom prst="rect">
            <a:avLst/>
          </a:prstGeom>
        </p:spPr>
      </p:pic>
    </p:spTree>
    <p:extLst>
      <p:ext uri="{BB962C8B-B14F-4D97-AF65-F5344CB8AC3E}">
        <p14:creationId xmlns:p14="http://schemas.microsoft.com/office/powerpoint/2010/main" val="69613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C5C1-8232-26C0-1AF9-9F15E9647A36}"/>
              </a:ext>
            </a:extLst>
          </p:cNvPr>
          <p:cNvSpPr>
            <a:spLocks noGrp="1"/>
          </p:cNvSpPr>
          <p:nvPr>
            <p:ph type="title"/>
          </p:nvPr>
        </p:nvSpPr>
        <p:spPr>
          <a:xfrm>
            <a:off x="114300" y="47224"/>
            <a:ext cx="11231880" cy="1325563"/>
          </a:xfrm>
        </p:spPr>
        <p:txBody>
          <a:bodyPr>
            <a:normAutofit/>
          </a:bodyPr>
          <a:lstStyle/>
          <a:p>
            <a:r>
              <a:rPr lang="nl-BE" dirty="0"/>
              <a:t>REFLECTIE FILOSOFISCH GESPREK</a:t>
            </a:r>
            <a:br>
              <a:rPr lang="nl-BE" dirty="0"/>
            </a:br>
            <a:r>
              <a:rPr lang="nl-BE" dirty="0"/>
              <a:t>           </a:t>
            </a:r>
            <a:endParaRPr lang="nl-BE" dirty="0">
              <a:solidFill>
                <a:srgbClr val="FF0000"/>
              </a:solidFill>
            </a:endParaRPr>
          </a:p>
        </p:txBody>
      </p:sp>
      <p:sp>
        <p:nvSpPr>
          <p:cNvPr id="4" name="Gedachtewolkje: wolk 3">
            <a:extLst>
              <a:ext uri="{FF2B5EF4-FFF2-40B4-BE49-F238E27FC236}">
                <a16:creationId xmlns:a16="http://schemas.microsoft.com/office/drawing/2014/main" id="{2C46BC92-1243-4544-DE82-87A995DDDF56}"/>
              </a:ext>
            </a:extLst>
          </p:cNvPr>
          <p:cNvSpPr/>
          <p:nvPr/>
        </p:nvSpPr>
        <p:spPr>
          <a:xfrm>
            <a:off x="6646214" y="765811"/>
            <a:ext cx="5461966" cy="186623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Ik wil leren om mijn gedachten beter samen te stellen of te verwoorden</a:t>
            </a:r>
          </a:p>
        </p:txBody>
      </p:sp>
      <p:sp>
        <p:nvSpPr>
          <p:cNvPr id="6" name="Gedachtewolkje: wolk 5">
            <a:extLst>
              <a:ext uri="{FF2B5EF4-FFF2-40B4-BE49-F238E27FC236}">
                <a16:creationId xmlns:a16="http://schemas.microsoft.com/office/drawing/2014/main" id="{6DDA07D1-FFFB-B602-38BE-C139DAA9CE48}"/>
              </a:ext>
            </a:extLst>
          </p:cNvPr>
          <p:cNvSpPr/>
          <p:nvPr/>
        </p:nvSpPr>
        <p:spPr>
          <a:xfrm>
            <a:off x="8633460" y="3429000"/>
            <a:ext cx="2712720" cy="2974009"/>
          </a:xfrm>
          <a:prstGeom prst="cloudCallout">
            <a:avLst>
              <a:gd name="adj1" fmla="val -99804"/>
              <a:gd name="adj2" fmla="val 149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Ik vind het fijn om te luisteren naar anderen. We leren ook om dat respectvol te doen</a:t>
            </a:r>
          </a:p>
        </p:txBody>
      </p:sp>
      <p:sp>
        <p:nvSpPr>
          <p:cNvPr id="10" name="Gedachtewolkje: wolk 9">
            <a:extLst>
              <a:ext uri="{FF2B5EF4-FFF2-40B4-BE49-F238E27FC236}">
                <a16:creationId xmlns:a16="http://schemas.microsoft.com/office/drawing/2014/main" id="{1D02BD1F-CB3D-3383-68EA-6FE8420E801D}"/>
              </a:ext>
            </a:extLst>
          </p:cNvPr>
          <p:cNvSpPr/>
          <p:nvPr/>
        </p:nvSpPr>
        <p:spPr>
          <a:xfrm>
            <a:off x="552450" y="1292775"/>
            <a:ext cx="5722620" cy="267853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Ik ben soms koppig. Ik heb er bij dit gesprek extra op gelet om me open te stellen voor anderen hun argumenten en ideeën. </a:t>
            </a:r>
          </a:p>
        </p:txBody>
      </p:sp>
      <p:pic>
        <p:nvPicPr>
          <p:cNvPr id="3" name="Afbeelding 2"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l="34138" t="31501" r="56638" b="49189"/>
          <a:stretch/>
        </p:blipFill>
        <p:spPr>
          <a:xfrm>
            <a:off x="675946" y="4097720"/>
            <a:ext cx="1124607" cy="1765739"/>
          </a:xfrm>
          <a:prstGeom prst="rect">
            <a:avLst/>
          </a:prstGeom>
        </p:spPr>
      </p:pic>
      <p:pic>
        <p:nvPicPr>
          <p:cNvPr id="9" name="Afbeelding 8" descr="Afbeelding met kleding, persoon, jeans, schoeisel&#10;&#10;Automatisch gegenereerde beschrijving">
            <a:extLst>
              <a:ext uri="{FF2B5EF4-FFF2-40B4-BE49-F238E27FC236}">
                <a16:creationId xmlns:a16="http://schemas.microsoft.com/office/drawing/2014/main" id="{2C52FC12-3CB0-580B-A34A-54FF081FFE54}"/>
              </a:ext>
            </a:extLst>
          </p:cNvPr>
          <p:cNvPicPr>
            <a:picLocks noChangeAspect="1"/>
          </p:cNvPicPr>
          <p:nvPr/>
        </p:nvPicPr>
        <p:blipFill rotWithShape="1">
          <a:blip r:embed="rId2">
            <a:extLst>
              <a:ext uri="{28A0092B-C50C-407E-A947-70E740481C1C}">
                <a14:useLocalDpi xmlns:a14="http://schemas.microsoft.com/office/drawing/2010/main" val="0"/>
              </a:ext>
            </a:extLst>
          </a:blip>
          <a:srcRect l="40687" t="22076" r="53031" b="66812"/>
          <a:stretch/>
        </p:blipFill>
        <p:spPr>
          <a:xfrm>
            <a:off x="6887823" y="2632042"/>
            <a:ext cx="1124607" cy="1492142"/>
          </a:xfrm>
          <a:prstGeom prst="rect">
            <a:avLst/>
          </a:prstGeom>
        </p:spPr>
      </p:pic>
      <p:pic>
        <p:nvPicPr>
          <p:cNvPr id="11" name="Afbeelding 10"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l="32156" t="17938" r="60157" b="67437"/>
          <a:stretch/>
        </p:blipFill>
        <p:spPr>
          <a:xfrm>
            <a:off x="5730240" y="4822832"/>
            <a:ext cx="1264920" cy="1804825"/>
          </a:xfrm>
          <a:prstGeom prst="rect">
            <a:avLst/>
          </a:prstGeom>
        </p:spPr>
      </p:pic>
    </p:spTree>
    <p:extLst>
      <p:ext uri="{BB962C8B-B14F-4D97-AF65-F5344CB8AC3E}">
        <p14:creationId xmlns:p14="http://schemas.microsoft.com/office/powerpoint/2010/main" val="413151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83556-F913-D992-136A-75C02E4A4D69}"/>
              </a:ext>
            </a:extLst>
          </p:cNvPr>
          <p:cNvSpPr>
            <a:spLocks noGrp="1"/>
          </p:cNvSpPr>
          <p:nvPr>
            <p:ph type="title"/>
          </p:nvPr>
        </p:nvSpPr>
        <p:spPr/>
        <p:txBody>
          <a:bodyPr/>
          <a:lstStyle/>
          <a:p>
            <a:r>
              <a:rPr lang="nl-BE" dirty="0"/>
              <a:t>WHERE IS MY MIND? </a:t>
            </a:r>
          </a:p>
        </p:txBody>
      </p:sp>
      <p:pic>
        <p:nvPicPr>
          <p:cNvPr id="2050" name="Picture 2">
            <a:extLst>
              <a:ext uri="{FF2B5EF4-FFF2-40B4-BE49-F238E27FC236}">
                <a16:creationId xmlns:a16="http://schemas.microsoft.com/office/drawing/2014/main" id="{C6EEE13C-6607-DF40-3E3D-5A042359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312" y="840828"/>
            <a:ext cx="3956488" cy="3956488"/>
          </a:xfrm>
          <a:prstGeom prst="rect">
            <a:avLst/>
          </a:prstGeom>
          <a:noFill/>
          <a:extLst>
            <a:ext uri="{909E8E84-426E-40DD-AFC4-6F175D3DCCD1}">
              <a14:hiddenFill xmlns:a14="http://schemas.microsoft.com/office/drawing/2010/main">
                <a:solidFill>
                  <a:srgbClr val="FFFFFF"/>
                </a:solidFill>
              </a14:hiddenFill>
            </a:ext>
          </a:extLst>
        </p:spPr>
      </p:pic>
      <p:sp>
        <p:nvSpPr>
          <p:cNvPr id="4" name="Gedachtewolkje: wolk 3">
            <a:extLst>
              <a:ext uri="{FF2B5EF4-FFF2-40B4-BE49-F238E27FC236}">
                <a16:creationId xmlns:a16="http://schemas.microsoft.com/office/drawing/2014/main" id="{EC3E8FD6-5744-8F17-95F6-442461C1515B}"/>
              </a:ext>
            </a:extLst>
          </p:cNvPr>
          <p:cNvSpPr/>
          <p:nvPr/>
        </p:nvSpPr>
        <p:spPr>
          <a:xfrm>
            <a:off x="373380" y="1229714"/>
            <a:ext cx="5722620" cy="2678535"/>
          </a:xfrm>
          <a:prstGeom prst="cloudCallout">
            <a:avLst>
              <a:gd name="adj1" fmla="val -6140"/>
              <a:gd name="adj2" fmla="val 742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i="1" dirty="0"/>
              <a:t>Het liedje “</a:t>
            </a:r>
            <a:r>
              <a:rPr lang="nl-BE" b="1" i="1" dirty="0" err="1"/>
              <a:t>where</a:t>
            </a:r>
            <a:r>
              <a:rPr lang="nl-BE" b="1" i="1" dirty="0"/>
              <a:t> is </a:t>
            </a:r>
            <a:r>
              <a:rPr lang="nl-BE" b="1" i="1" dirty="0" err="1"/>
              <a:t>my</a:t>
            </a:r>
            <a:r>
              <a:rPr lang="nl-BE" b="1" i="1" dirty="0"/>
              <a:t> mind van The </a:t>
            </a:r>
            <a:r>
              <a:rPr lang="nl-BE" b="1" i="1" dirty="0" err="1"/>
              <a:t>Pixies</a:t>
            </a:r>
            <a:r>
              <a:rPr lang="nl-BE" b="1" i="1" dirty="0"/>
              <a:t>” komt in mij op . Zijn woorden altijd nodig? Beelden zijn zo sterk bij je denken?</a:t>
            </a:r>
          </a:p>
        </p:txBody>
      </p:sp>
      <p:pic>
        <p:nvPicPr>
          <p:cNvPr id="6" name="Afbeelding 5">
            <a:extLst>
              <a:ext uri="{FF2B5EF4-FFF2-40B4-BE49-F238E27FC236}">
                <a16:creationId xmlns:a16="http://schemas.microsoft.com/office/drawing/2014/main" id="{A5BD64D3-DFAA-EE9E-5784-5815F49BD70B}"/>
              </a:ext>
            </a:extLst>
          </p:cNvPr>
          <p:cNvPicPr>
            <a:picLocks noChangeAspect="1"/>
          </p:cNvPicPr>
          <p:nvPr/>
        </p:nvPicPr>
        <p:blipFill rotWithShape="1">
          <a:blip r:embed="rId3"/>
          <a:srcRect l="20775" t="14406" r="46188" b="8506"/>
          <a:stretch/>
        </p:blipFill>
        <p:spPr>
          <a:xfrm>
            <a:off x="5023892" y="3429000"/>
            <a:ext cx="2514391" cy="3300251"/>
          </a:xfrm>
          <a:prstGeom prst="rect">
            <a:avLst/>
          </a:prstGeom>
        </p:spPr>
      </p:pic>
      <p:pic>
        <p:nvPicPr>
          <p:cNvPr id="8" name="Afbeelding 7">
            <a:extLst>
              <a:ext uri="{FF2B5EF4-FFF2-40B4-BE49-F238E27FC236}">
                <a16:creationId xmlns:a16="http://schemas.microsoft.com/office/drawing/2014/main" id="{3B92AD82-CF86-27D1-0E0B-8015FF5FC0CE}"/>
              </a:ext>
            </a:extLst>
          </p:cNvPr>
          <p:cNvPicPr>
            <a:picLocks noChangeAspect="1"/>
          </p:cNvPicPr>
          <p:nvPr/>
        </p:nvPicPr>
        <p:blipFill rotWithShape="1">
          <a:blip r:embed="rId4"/>
          <a:srcRect l="36034" t="45672" r="53362" b="36857"/>
          <a:stretch/>
        </p:blipFill>
        <p:spPr>
          <a:xfrm>
            <a:off x="2434077" y="4375956"/>
            <a:ext cx="2053840" cy="1903558"/>
          </a:xfrm>
          <a:prstGeom prst="rect">
            <a:avLst/>
          </a:prstGeom>
        </p:spPr>
      </p:pic>
    </p:spTree>
    <p:extLst>
      <p:ext uri="{BB962C8B-B14F-4D97-AF65-F5344CB8AC3E}">
        <p14:creationId xmlns:p14="http://schemas.microsoft.com/office/powerpoint/2010/main" val="351817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e kracht van het niet begrijpen">
            <a:extLst>
              <a:ext uri="{FF2B5EF4-FFF2-40B4-BE49-F238E27FC236}">
                <a16:creationId xmlns:a16="http://schemas.microsoft.com/office/drawing/2014/main" id="{D63C91CD-93DA-FFC4-C1E5-C1010454D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6957" y="643467"/>
            <a:ext cx="3818017" cy="22489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edoen is onthouden!">
            <a:extLst>
              <a:ext uri="{FF2B5EF4-FFF2-40B4-BE49-F238E27FC236}">
                <a16:creationId xmlns:a16="http://schemas.microsoft.com/office/drawing/2014/main" id="{AD499278-4678-744C-B475-5D84452106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7933" y="1410702"/>
            <a:ext cx="3620580" cy="22628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wijfel toelaten">
            <a:extLst>
              <a:ext uri="{FF2B5EF4-FFF2-40B4-BE49-F238E27FC236}">
                <a16:creationId xmlns:a16="http://schemas.microsoft.com/office/drawing/2014/main" id="{2F06EAB0-035E-1236-34DD-C2CD04F932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9291" y="4315866"/>
            <a:ext cx="1882559" cy="19474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nken">
            <a:extLst>
              <a:ext uri="{FF2B5EF4-FFF2-40B4-BE49-F238E27FC236}">
                <a16:creationId xmlns:a16="http://schemas.microsoft.com/office/drawing/2014/main" id="{93698690-A1A9-5F81-2ADB-3552EE5942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78579" y="3504142"/>
            <a:ext cx="2759199" cy="2759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flectie en zelfreflectie: belangrijk onderdeel van de leerzone">
            <a:extLst>
              <a:ext uri="{FF2B5EF4-FFF2-40B4-BE49-F238E27FC236}">
                <a16:creationId xmlns:a16="http://schemas.microsoft.com/office/drawing/2014/main" id="{A8F4502C-A32A-3781-E9F4-FAFD13E2C6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59403" y="4315866"/>
            <a:ext cx="1903790" cy="190379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persoon, kleding, tekst, Menselijk gezicht&#10;&#10;Automatisch gegenereerde beschrijving">
            <a:extLst>
              <a:ext uri="{FF2B5EF4-FFF2-40B4-BE49-F238E27FC236}">
                <a16:creationId xmlns:a16="http://schemas.microsoft.com/office/drawing/2014/main" id="{8AE610D6-2D08-DE23-17DD-D5BE18456F15}"/>
              </a:ext>
            </a:extLst>
          </p:cNvPr>
          <p:cNvPicPr>
            <a:picLocks noChangeAspect="1"/>
          </p:cNvPicPr>
          <p:nvPr/>
        </p:nvPicPr>
        <p:blipFill rotWithShape="1">
          <a:blip r:embed="rId7">
            <a:extLst>
              <a:ext uri="{28A0092B-C50C-407E-A947-70E740481C1C}">
                <a14:useLocalDpi xmlns:a14="http://schemas.microsoft.com/office/drawing/2010/main" val="0"/>
              </a:ext>
            </a:extLst>
          </a:blip>
          <a:srcRect l="22374" t="1" r="24344" b="1"/>
          <a:stretch/>
        </p:blipFill>
        <p:spPr>
          <a:xfrm rot="5400000">
            <a:off x="5817238" y="3081956"/>
            <a:ext cx="3338721" cy="2893705"/>
          </a:xfrm>
          <a:prstGeom prst="rect">
            <a:avLst/>
          </a:prstGeom>
        </p:spPr>
      </p:pic>
      <p:sp>
        <p:nvSpPr>
          <p:cNvPr id="2" name="Titel 1">
            <a:extLst>
              <a:ext uri="{FF2B5EF4-FFF2-40B4-BE49-F238E27FC236}">
                <a16:creationId xmlns:a16="http://schemas.microsoft.com/office/drawing/2014/main" id="{B6973ED9-2F06-9F48-3889-C09C5AB89774}"/>
              </a:ext>
            </a:extLst>
          </p:cNvPr>
          <p:cNvSpPr txBox="1">
            <a:spLocks/>
          </p:cNvSpPr>
          <p:nvPr/>
        </p:nvSpPr>
        <p:spPr>
          <a:xfrm>
            <a:off x="5358178" y="339410"/>
            <a:ext cx="6570119" cy="1402470"/>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dirty="0"/>
              <a:t>Welke filosofische vraag haal jij uit onderstaande afbeeldingen?</a:t>
            </a:r>
          </a:p>
        </p:txBody>
      </p:sp>
    </p:spTree>
    <p:extLst>
      <p:ext uri="{BB962C8B-B14F-4D97-AF65-F5344CB8AC3E}">
        <p14:creationId xmlns:p14="http://schemas.microsoft.com/office/powerpoint/2010/main" val="17282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16768-91FC-11F5-01B3-70939E6A0BC8}"/>
              </a:ext>
            </a:extLst>
          </p:cNvPr>
          <p:cNvSpPr>
            <a:spLocks noGrp="1"/>
          </p:cNvSpPr>
          <p:nvPr>
            <p:ph type="title"/>
          </p:nvPr>
        </p:nvSpPr>
        <p:spPr>
          <a:xfrm>
            <a:off x="5719967" y="1009926"/>
            <a:ext cx="5444382" cy="1402470"/>
          </a:xfrm>
        </p:spPr>
        <p:txBody>
          <a:bodyPr anchor="t">
            <a:normAutofit/>
          </a:bodyPr>
          <a:lstStyle/>
          <a:p>
            <a:r>
              <a:rPr lang="nl-BE" sz="3200" dirty="0"/>
              <a:t>Het antwoord luidt:</a:t>
            </a:r>
            <a:br>
              <a:rPr lang="nl-BE" sz="3200" dirty="0"/>
            </a:br>
            <a:r>
              <a:rPr lang="nl-BE" sz="3200" dirty="0"/>
              <a:t>“Wat is denken?”</a:t>
            </a:r>
          </a:p>
        </p:txBody>
      </p:sp>
      <p:pic>
        <p:nvPicPr>
          <p:cNvPr id="6" name="Afbeelding 5" descr="Afbeelding met tekst, Post-it-briefje, handschrift&#10;&#10;Automatisch gegenereerde beschrijving">
            <a:extLst>
              <a:ext uri="{FF2B5EF4-FFF2-40B4-BE49-F238E27FC236}">
                <a16:creationId xmlns:a16="http://schemas.microsoft.com/office/drawing/2014/main" id="{B1D9F0C0-A787-152F-F745-83828AF2D186}"/>
              </a:ext>
            </a:extLst>
          </p:cNvPr>
          <p:cNvPicPr>
            <a:picLocks noChangeAspect="1"/>
          </p:cNvPicPr>
          <p:nvPr/>
        </p:nvPicPr>
        <p:blipFill rotWithShape="1">
          <a:blip r:embed="rId2">
            <a:extLst>
              <a:ext uri="{28A0092B-C50C-407E-A947-70E740481C1C}">
                <a14:useLocalDpi xmlns:a14="http://schemas.microsoft.com/office/drawing/2010/main" val="0"/>
              </a:ext>
            </a:extLst>
          </a:blip>
          <a:srcRect l="15340" r="23085" b="-1"/>
          <a:stretch/>
        </p:blipFill>
        <p:spPr>
          <a:xfrm rot="5400000">
            <a:off x="-853411" y="853410"/>
            <a:ext cx="6858000" cy="5151179"/>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1CB04F5-C41E-E787-7ADF-756C1DC69C11}"/>
              </a:ext>
            </a:extLst>
          </p:cNvPr>
          <p:cNvSpPr>
            <a:spLocks noGrp="1"/>
          </p:cNvSpPr>
          <p:nvPr>
            <p:ph idx="1"/>
          </p:nvPr>
        </p:nvSpPr>
        <p:spPr>
          <a:xfrm>
            <a:off x="5868556" y="2559127"/>
            <a:ext cx="6028917" cy="4072261"/>
          </a:xfrm>
        </p:spPr>
        <p:txBody>
          <a:bodyPr>
            <a:normAutofit fontScale="92500" lnSpcReduction="20000"/>
          </a:bodyPr>
          <a:lstStyle/>
          <a:p>
            <a:pPr marL="0" indent="0">
              <a:buNone/>
            </a:pPr>
            <a:r>
              <a:rPr lang="nl-BE" sz="1400" dirty="0" err="1"/>
              <a:t>Mateo</a:t>
            </a:r>
            <a:r>
              <a:rPr lang="nl-BE" sz="1400" dirty="0"/>
              <a:t>: </a:t>
            </a:r>
            <a:r>
              <a:rPr lang="nl-BE" sz="1400" b="1" i="1" dirty="0"/>
              <a:t>ik vind het heel moeilijk om te zeggen WAT DENKEN  IS</a:t>
            </a:r>
          </a:p>
          <a:p>
            <a:pPr marL="0" indent="0">
              <a:buNone/>
            </a:pPr>
            <a:endParaRPr lang="nl-BE" sz="1400" dirty="0"/>
          </a:p>
          <a:p>
            <a:pPr marL="0" indent="0">
              <a:buNone/>
            </a:pPr>
            <a:r>
              <a:rPr lang="nl-BE" sz="1400" dirty="0" err="1"/>
              <a:t>Leena</a:t>
            </a:r>
            <a:r>
              <a:rPr lang="nl-BE" sz="1400" dirty="0"/>
              <a:t>: </a:t>
            </a:r>
            <a:r>
              <a:rPr lang="nl-BE" sz="1400" b="1" i="1" dirty="0"/>
              <a:t>denken is informatie verwerken zoals een rekensom maken</a:t>
            </a:r>
          </a:p>
          <a:p>
            <a:pPr marL="0" indent="0">
              <a:buNone/>
            </a:pPr>
            <a:endParaRPr lang="nl-BE" sz="1400" b="1" dirty="0"/>
          </a:p>
          <a:p>
            <a:pPr marL="0" indent="0">
              <a:buNone/>
            </a:pPr>
            <a:r>
              <a:rPr lang="nl-BE" sz="1400" dirty="0"/>
              <a:t>Roxanne: </a:t>
            </a:r>
            <a:r>
              <a:rPr lang="nl-BE" sz="1400" b="1" i="1" dirty="0"/>
              <a:t>reflecteren over jezelf en bekijken wat je van jezelf vindt of van een situatie of zo</a:t>
            </a:r>
          </a:p>
          <a:p>
            <a:pPr marL="0" indent="0">
              <a:buNone/>
            </a:pPr>
            <a:endParaRPr lang="nl-BE" sz="1400" dirty="0"/>
          </a:p>
          <a:p>
            <a:pPr marL="0" indent="0">
              <a:buNone/>
            </a:pPr>
            <a:r>
              <a:rPr lang="nl-BE" sz="1400" dirty="0"/>
              <a:t>Kari: </a:t>
            </a:r>
            <a:r>
              <a:rPr lang="nl-BE" sz="1400" b="1" i="1" dirty="0"/>
              <a:t>herinneren vind ik ook nadenken</a:t>
            </a:r>
          </a:p>
          <a:p>
            <a:pPr marL="0" indent="0">
              <a:buNone/>
            </a:pPr>
            <a:endParaRPr lang="nl-BE" sz="1400" b="1" i="1" dirty="0"/>
          </a:p>
          <a:p>
            <a:pPr marL="0" indent="0">
              <a:buNone/>
            </a:pPr>
            <a:r>
              <a:rPr lang="nl-BE" sz="1400" dirty="0"/>
              <a:t>Lien: </a:t>
            </a:r>
            <a:r>
              <a:rPr lang="nl-BE" sz="1400" b="1" dirty="0"/>
              <a:t>voelen is iets anders dan denken, dat overvalt je  meer</a:t>
            </a:r>
          </a:p>
          <a:p>
            <a:pPr marL="0" indent="0">
              <a:buNone/>
            </a:pPr>
            <a:r>
              <a:rPr lang="nl-BE" sz="1400" b="1" dirty="0"/>
              <a:t> </a:t>
            </a:r>
          </a:p>
          <a:p>
            <a:pPr marL="0" indent="0">
              <a:buNone/>
            </a:pPr>
            <a:r>
              <a:rPr lang="nl-BE" sz="1400" dirty="0"/>
              <a:t>Warre:</a:t>
            </a:r>
            <a:r>
              <a:rPr lang="nl-BE" sz="1400" b="1" dirty="0"/>
              <a:t> ervaren  is meer onbewust dan denken. Denken  is meer bewust. Dus in je dromen dan denk je niet, maar dan ervaar je.</a:t>
            </a:r>
          </a:p>
          <a:p>
            <a:pPr marL="0" indent="0">
              <a:buNone/>
            </a:pPr>
            <a:endParaRPr lang="nl-BE" sz="1400" b="1" dirty="0"/>
          </a:p>
          <a:p>
            <a:pPr marL="0" indent="0">
              <a:buNone/>
            </a:pPr>
            <a:r>
              <a:rPr lang="nl-BE" sz="1400" dirty="0"/>
              <a:t>Alexander:</a:t>
            </a:r>
            <a:r>
              <a:rPr lang="nl-BE" sz="1400" b="1" dirty="0"/>
              <a:t> vind ik niet waar Warre.  In mijn slaap slaapwandelde ik en liep ik naar beneden en heb ik iets uit de ijskast genomen. Ik heb toch ook geredeneerd dan.</a:t>
            </a:r>
          </a:p>
          <a:p>
            <a:endParaRPr lang="nl-BE" sz="1400" dirty="0"/>
          </a:p>
        </p:txBody>
      </p:sp>
    </p:spTree>
    <p:extLst>
      <p:ext uri="{BB962C8B-B14F-4D97-AF65-F5344CB8AC3E}">
        <p14:creationId xmlns:p14="http://schemas.microsoft.com/office/powerpoint/2010/main" val="14788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907CE-DC53-0770-1F24-040DBBE3E2BF}"/>
              </a:ext>
            </a:extLst>
          </p:cNvPr>
          <p:cNvSpPr txBox="1">
            <a:spLocks/>
          </p:cNvSpPr>
          <p:nvPr/>
        </p:nvSpPr>
        <p:spPr>
          <a:xfrm>
            <a:off x="7687260" y="1201331"/>
            <a:ext cx="3628440" cy="24699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a:solidFill>
                  <a:schemeClr val="tx1"/>
                </a:solidFill>
                <a:latin typeface="+mj-lt"/>
                <a:ea typeface="+mj-ea"/>
                <a:cs typeface="+mj-cs"/>
              </a:rPr>
              <a:t>Welke filosofische vraag haal jij uit onderstaande afbeeldingen?</a:t>
            </a:r>
          </a:p>
        </p:txBody>
      </p:sp>
      <p:pic>
        <p:nvPicPr>
          <p:cNvPr id="3" name="Picture 4">
            <a:extLst>
              <a:ext uri="{FF2B5EF4-FFF2-40B4-BE49-F238E27FC236}">
                <a16:creationId xmlns:a16="http://schemas.microsoft.com/office/drawing/2014/main" id="{214AE93A-0613-2480-6052-F20366A7F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13" r="19982"/>
          <a:stretch/>
        </p:blipFill>
        <p:spPr bwMode="auto">
          <a:xfrm>
            <a:off x="20" y="10"/>
            <a:ext cx="3463613"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nken">
            <a:extLst>
              <a:ext uri="{FF2B5EF4-FFF2-40B4-BE49-F238E27FC236}">
                <a16:creationId xmlns:a16="http://schemas.microsoft.com/office/drawing/2014/main" id="{31711FE0-AD04-9BE6-A699-03968F912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4" b="-6"/>
          <a:stretch/>
        </p:blipFill>
        <p:spPr bwMode="auto">
          <a:xfrm>
            <a:off x="3463635" y="10"/>
            <a:ext cx="3371069"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78FD603-2F33-5967-61DA-FE18CDD2B7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99" r="-5" b="-5"/>
          <a:stretch/>
        </p:blipFill>
        <p:spPr bwMode="auto">
          <a:xfrm>
            <a:off x="20" y="3429000"/>
            <a:ext cx="34636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kleding, tekst, persoon, Menselijk gezicht&#10;&#10;Automatisch gegenereerde beschrijving">
            <a:extLst>
              <a:ext uri="{FF2B5EF4-FFF2-40B4-BE49-F238E27FC236}">
                <a16:creationId xmlns:a16="http://schemas.microsoft.com/office/drawing/2014/main" id="{C3006FC0-76E7-6F73-5074-ACFF59728FF7}"/>
              </a:ext>
            </a:extLst>
          </p:cNvPr>
          <p:cNvPicPr>
            <a:picLocks noChangeAspect="1"/>
          </p:cNvPicPr>
          <p:nvPr/>
        </p:nvPicPr>
        <p:blipFill rotWithShape="1">
          <a:blip r:embed="rId5">
            <a:extLst>
              <a:ext uri="{28A0092B-C50C-407E-A947-70E740481C1C}">
                <a14:useLocalDpi xmlns:a14="http://schemas.microsoft.com/office/drawing/2010/main" val="0"/>
              </a:ext>
            </a:extLst>
          </a:blip>
          <a:srcRect l="28226" r="24730"/>
          <a:stretch/>
        </p:blipFill>
        <p:spPr>
          <a:xfrm rot="5400000">
            <a:off x="3434669" y="3457965"/>
            <a:ext cx="3429000" cy="3371069"/>
          </a:xfrm>
          <a:prstGeom prst="rect">
            <a:avLst/>
          </a:prstGeom>
        </p:spPr>
      </p:pic>
      <p:grpSp>
        <p:nvGrpSpPr>
          <p:cNvPr id="2092" name="Group 2091">
            <a:extLst>
              <a:ext uri="{FF2B5EF4-FFF2-40B4-BE49-F238E27FC236}">
                <a16:creationId xmlns:a16="http://schemas.microsoft.com/office/drawing/2014/main" id="{7864CD3D-6F45-794A-6C64-95CE88E003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4704" y="0"/>
            <a:ext cx="123362" cy="6858000"/>
            <a:chOff x="12068638" y="0"/>
            <a:chExt cx="123362" cy="6858000"/>
          </a:xfrm>
        </p:grpSpPr>
        <p:sp>
          <p:nvSpPr>
            <p:cNvPr id="2093" name="Rectangle 2092">
              <a:extLst>
                <a:ext uri="{FF2B5EF4-FFF2-40B4-BE49-F238E27FC236}">
                  <a16:creationId xmlns:a16="http://schemas.microsoft.com/office/drawing/2014/main" id="{D1DEDB7C-FF5E-0A71-CDF7-768ABB93E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Rectangle 2093">
              <a:extLst>
                <a:ext uri="{FF2B5EF4-FFF2-40B4-BE49-F238E27FC236}">
                  <a16:creationId xmlns:a16="http://schemas.microsoft.com/office/drawing/2014/main" id="{63B431F3-6E23-51C9-F038-63EE2BAEB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34000">
                  <a:schemeClr val="accent5">
                    <a:alpha val="0"/>
                  </a:schemeClr>
                </a:gs>
                <a:gs pos="100000">
                  <a:schemeClr val="accent5">
                    <a:lumMod val="60000"/>
                    <a:lumOff val="40000"/>
                    <a:alpha val="73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536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16768-91FC-11F5-01B3-70939E6A0BC8}"/>
              </a:ext>
            </a:extLst>
          </p:cNvPr>
          <p:cNvSpPr>
            <a:spLocks noGrp="1"/>
          </p:cNvSpPr>
          <p:nvPr>
            <p:ph type="title"/>
          </p:nvPr>
        </p:nvSpPr>
        <p:spPr>
          <a:xfrm>
            <a:off x="187845" y="204151"/>
            <a:ext cx="6593098" cy="1015490"/>
          </a:xfrm>
        </p:spPr>
        <p:txBody>
          <a:bodyPr anchor="b">
            <a:normAutofit/>
          </a:bodyPr>
          <a:lstStyle/>
          <a:p>
            <a:r>
              <a:rPr lang="nl-BE" sz="3200" dirty="0"/>
              <a:t>Het antwoord luidt:</a:t>
            </a:r>
            <a:br>
              <a:rPr lang="nl-BE" sz="3200" dirty="0"/>
            </a:br>
            <a:r>
              <a:rPr lang="nl-BE" sz="3200" dirty="0"/>
              <a:t>“Wat zijn woorden?”</a:t>
            </a:r>
          </a:p>
        </p:txBody>
      </p:sp>
      <p:sp>
        <p:nvSpPr>
          <p:cNvPr id="3" name="Tijdelijke aanduiding voor inhoud 2">
            <a:extLst>
              <a:ext uri="{FF2B5EF4-FFF2-40B4-BE49-F238E27FC236}">
                <a16:creationId xmlns:a16="http://schemas.microsoft.com/office/drawing/2014/main" id="{51CB04F5-C41E-E787-7ADF-756C1DC69C11}"/>
              </a:ext>
            </a:extLst>
          </p:cNvPr>
          <p:cNvSpPr>
            <a:spLocks noGrp="1"/>
          </p:cNvSpPr>
          <p:nvPr>
            <p:ph idx="1"/>
          </p:nvPr>
        </p:nvSpPr>
        <p:spPr>
          <a:xfrm>
            <a:off x="187845" y="1515113"/>
            <a:ext cx="6757485" cy="5138736"/>
          </a:xfrm>
        </p:spPr>
        <p:txBody>
          <a:bodyPr anchor="t">
            <a:normAutofit fontScale="25000" lnSpcReduction="20000"/>
          </a:bodyPr>
          <a:lstStyle/>
          <a:p>
            <a:pPr marL="0" indent="0">
              <a:buNone/>
            </a:pPr>
            <a:r>
              <a:rPr lang="nl-BE" sz="5600" i="1" dirty="0"/>
              <a:t>Roxanne: woorden zijn letters die bijeen komen en iets </a:t>
            </a:r>
            <a:r>
              <a:rPr lang="nl-BE" sz="5600" b="1" i="1" dirty="0">
                <a:highlight>
                  <a:srgbClr val="FFFF00"/>
                </a:highlight>
              </a:rPr>
              <a:t>BETEKENEN</a:t>
            </a:r>
            <a:r>
              <a:rPr lang="nl-BE" sz="5600" i="1" dirty="0"/>
              <a:t>. Als je </a:t>
            </a:r>
            <a:r>
              <a:rPr lang="nl-BE" sz="5600" dirty="0"/>
              <a:t>een stoel ziet, dan popt dat woord stoel toch op in je hoofd. Dat kan niet anders meer, eens je het concept kent</a:t>
            </a:r>
          </a:p>
          <a:p>
            <a:pPr marL="0" indent="0">
              <a:buNone/>
            </a:pPr>
            <a:endParaRPr lang="nl-BE" sz="5600" dirty="0"/>
          </a:p>
          <a:p>
            <a:pPr marL="0" indent="0">
              <a:buNone/>
            </a:pPr>
            <a:r>
              <a:rPr lang="nl-BE" sz="5600" dirty="0"/>
              <a:t>Charlotte: door woorden samen te brengen, krijg je </a:t>
            </a:r>
            <a:r>
              <a:rPr lang="nl-BE" sz="5600" b="1" dirty="0">
                <a:highlight>
                  <a:srgbClr val="FFFF00"/>
                </a:highlight>
              </a:rPr>
              <a:t>TAAL</a:t>
            </a:r>
            <a:r>
              <a:rPr lang="nl-BE" sz="5600" dirty="0">
                <a:highlight>
                  <a:srgbClr val="FFFF00"/>
                </a:highlight>
              </a:rPr>
              <a:t>. </a:t>
            </a:r>
            <a:r>
              <a:rPr lang="nl-BE" sz="5600" dirty="0"/>
              <a:t>Alles wordt </a:t>
            </a:r>
            <a:r>
              <a:rPr lang="nl-BE" sz="5600" b="1" dirty="0">
                <a:highlight>
                  <a:srgbClr val="FFFF00"/>
                </a:highlight>
              </a:rPr>
              <a:t>DUIDELIJKER</a:t>
            </a:r>
          </a:p>
          <a:p>
            <a:pPr marL="0" indent="0">
              <a:buNone/>
            </a:pPr>
            <a:endParaRPr lang="nl-BE" sz="5600" dirty="0"/>
          </a:p>
          <a:p>
            <a:pPr marL="0" indent="0">
              <a:buNone/>
            </a:pPr>
            <a:r>
              <a:rPr lang="nl-BE" sz="5600" dirty="0"/>
              <a:t>Lien: woorden worden je</a:t>
            </a:r>
            <a:r>
              <a:rPr lang="nl-BE" sz="5600" b="1" dirty="0"/>
              <a:t> </a:t>
            </a:r>
            <a:r>
              <a:rPr lang="nl-BE" sz="5600" b="1" dirty="0">
                <a:highlight>
                  <a:srgbClr val="FFFF00"/>
                </a:highlight>
              </a:rPr>
              <a:t>AANGELEERD</a:t>
            </a:r>
            <a:r>
              <a:rPr lang="nl-BE" sz="5600" dirty="0"/>
              <a:t>. Ze zijn er niet van in het begin in je leven. Andere mensen brengen dat aan</a:t>
            </a:r>
          </a:p>
          <a:p>
            <a:pPr marL="0" indent="0">
              <a:buNone/>
            </a:pPr>
            <a:endParaRPr lang="nl-BE" sz="5600" dirty="0"/>
          </a:p>
          <a:p>
            <a:pPr marL="0" indent="0">
              <a:buNone/>
            </a:pPr>
            <a:r>
              <a:rPr lang="nl-BE" sz="5600" dirty="0"/>
              <a:t>Alexander: </a:t>
            </a:r>
            <a:r>
              <a:rPr lang="nl-BE" sz="5600" i="1" dirty="0"/>
              <a:t>als je aan een kindje Dikke Dik laat zien met de prentjes </a:t>
            </a:r>
            <a:r>
              <a:rPr lang="nl-BE" sz="5600" b="1" i="1" dirty="0">
                <a:highlight>
                  <a:srgbClr val="FFFF00"/>
                </a:highlight>
              </a:rPr>
              <a:t>HELPEN</a:t>
            </a:r>
            <a:r>
              <a:rPr lang="nl-BE" sz="5600" i="1" dirty="0">
                <a:highlight>
                  <a:srgbClr val="FFFF00"/>
                </a:highlight>
              </a:rPr>
              <a:t> </a:t>
            </a:r>
            <a:r>
              <a:rPr lang="nl-BE" sz="5600" i="1" dirty="0"/>
              <a:t>de woorden die de ouders zeggen nog beter om het verhaaltje te begrijpen</a:t>
            </a:r>
          </a:p>
          <a:p>
            <a:pPr marL="0" indent="0">
              <a:buNone/>
            </a:pPr>
            <a:endParaRPr lang="nl-BE" sz="5600" dirty="0"/>
          </a:p>
          <a:p>
            <a:pPr marL="0" indent="0">
              <a:buNone/>
            </a:pPr>
            <a:r>
              <a:rPr lang="nl-BE" sz="5600" dirty="0" err="1"/>
              <a:t>Leena</a:t>
            </a:r>
            <a:r>
              <a:rPr lang="nl-BE" sz="5600" dirty="0"/>
              <a:t>: </a:t>
            </a:r>
            <a:r>
              <a:rPr lang="nl-BE" sz="5600" i="1" dirty="0"/>
              <a:t>woorden kan je </a:t>
            </a:r>
            <a:r>
              <a:rPr lang="nl-BE" sz="5600" b="1" i="1" dirty="0">
                <a:highlight>
                  <a:srgbClr val="FFFF00"/>
                </a:highlight>
              </a:rPr>
              <a:t>HOREN EN LEZEN</a:t>
            </a:r>
            <a:r>
              <a:rPr lang="nl-BE" sz="5600" i="1" dirty="0"/>
              <a:t>. Brailletekens zijn geen letters</a:t>
            </a:r>
          </a:p>
          <a:p>
            <a:pPr marL="0" indent="0">
              <a:buNone/>
            </a:pPr>
            <a:endParaRPr lang="nl-BE" sz="5600" dirty="0"/>
          </a:p>
          <a:p>
            <a:pPr marL="0" indent="0">
              <a:buNone/>
            </a:pPr>
            <a:r>
              <a:rPr lang="nl-BE" sz="5600" dirty="0"/>
              <a:t>Viktor : </a:t>
            </a:r>
            <a:r>
              <a:rPr lang="nl-BE" sz="5600" i="1" dirty="0"/>
              <a:t>een blinde ziet </a:t>
            </a:r>
            <a:r>
              <a:rPr lang="nl-BE" sz="5600" i="1" strike="sngStrike" dirty="0">
                <a:solidFill>
                  <a:srgbClr val="FF0000"/>
                </a:solidFill>
              </a:rPr>
              <a:t>geen woorden of letters, </a:t>
            </a:r>
            <a:r>
              <a:rPr lang="nl-BE" sz="5600" i="1" dirty="0"/>
              <a:t>maar hoort ze wel</a:t>
            </a:r>
          </a:p>
          <a:p>
            <a:pPr marL="0" indent="0">
              <a:buNone/>
            </a:pPr>
            <a:endParaRPr lang="nl-BE" sz="5600" dirty="0"/>
          </a:p>
          <a:p>
            <a:pPr marL="0" indent="0">
              <a:buNone/>
            </a:pPr>
            <a:r>
              <a:rPr lang="nl-BE" sz="5600" dirty="0"/>
              <a:t>Kari: </a:t>
            </a:r>
            <a:r>
              <a:rPr lang="nl-BE" sz="5600" i="1" strike="sngStrike" dirty="0">
                <a:solidFill>
                  <a:srgbClr val="FF0000"/>
                </a:solidFill>
              </a:rPr>
              <a:t>klanken</a:t>
            </a:r>
            <a:r>
              <a:rPr lang="nl-BE" sz="5600" i="1" dirty="0"/>
              <a:t> zijn niet altijd letters. Dat zijn geluiden die soms niet in letters te vormen zijn</a:t>
            </a:r>
          </a:p>
          <a:p>
            <a:pPr marL="0" indent="0">
              <a:buNone/>
            </a:pPr>
            <a:endParaRPr lang="nl-BE" sz="5600" dirty="0"/>
          </a:p>
          <a:p>
            <a:pPr marL="0" indent="0">
              <a:buNone/>
            </a:pPr>
            <a:r>
              <a:rPr lang="nl-BE" sz="5600" dirty="0"/>
              <a:t>Mila :</a:t>
            </a:r>
            <a:r>
              <a:rPr lang="nl-BE" sz="5600" i="1" dirty="0"/>
              <a:t>als je 20 maal 2 rekent, dan heb je alleen maar </a:t>
            </a:r>
            <a:r>
              <a:rPr lang="nl-BE" sz="5600" i="1" strike="sngStrike" dirty="0">
                <a:solidFill>
                  <a:srgbClr val="FF0000"/>
                </a:solidFill>
              </a:rPr>
              <a:t>cijfers nodig</a:t>
            </a:r>
          </a:p>
          <a:p>
            <a:pPr marL="0" indent="0">
              <a:buNone/>
            </a:pPr>
            <a:endParaRPr lang="nl-BE" sz="1600" i="1" dirty="0"/>
          </a:p>
          <a:p>
            <a:pPr marL="0" indent="0">
              <a:buNone/>
            </a:pPr>
            <a:endParaRPr lang="nl-BE" sz="1600" i="1" dirty="0"/>
          </a:p>
          <a:p>
            <a:pPr marL="0" indent="0">
              <a:buNone/>
            </a:pPr>
            <a:endParaRPr lang="nl-BE" sz="800" i="1" dirty="0"/>
          </a:p>
          <a:p>
            <a:pPr marL="0" indent="0">
              <a:buNone/>
            </a:pPr>
            <a:endParaRPr lang="nl-BE" sz="800" i="1" dirty="0"/>
          </a:p>
          <a:p>
            <a:pPr marL="0" indent="0">
              <a:buNone/>
            </a:pPr>
            <a:endParaRPr lang="nl-BE" sz="800" dirty="0"/>
          </a:p>
          <a:p>
            <a:pPr marL="0" indent="0">
              <a:buNone/>
            </a:pPr>
            <a:endParaRPr lang="nl-BE" sz="800" dirty="0"/>
          </a:p>
          <a:p>
            <a:pPr marL="0" indent="0">
              <a:buNone/>
            </a:pPr>
            <a:endParaRPr lang="nl-BE" sz="800" dirty="0"/>
          </a:p>
          <a:p>
            <a:pPr marL="0" indent="0">
              <a:buNone/>
            </a:pPr>
            <a:endParaRPr lang="nl-BE" sz="800" dirty="0"/>
          </a:p>
          <a:p>
            <a:pPr marL="0" indent="0">
              <a:buNone/>
            </a:pPr>
            <a:endParaRPr lang="nl-BE" sz="800" dirty="0"/>
          </a:p>
          <a:p>
            <a:pPr marL="0" indent="0">
              <a:buNone/>
            </a:pPr>
            <a:endParaRPr lang="nl-BE" sz="800" dirty="0"/>
          </a:p>
          <a:p>
            <a:pPr marL="0" indent="0">
              <a:buNone/>
            </a:pPr>
            <a:endParaRPr lang="nl-BE" sz="800" dirty="0"/>
          </a:p>
          <a:p>
            <a:pPr marL="0" indent="0">
              <a:buNone/>
            </a:pPr>
            <a:endParaRPr lang="nl-BE" sz="800" dirty="0"/>
          </a:p>
        </p:txBody>
      </p:sp>
      <p:pic>
        <p:nvPicPr>
          <p:cNvPr id="6" name="Afbeelding 5" descr="Afbeelding met kleding, tekst, persoon, Menselijk gezicht&#10;&#10;Automatisch gegenereerde beschrijving">
            <a:extLst>
              <a:ext uri="{FF2B5EF4-FFF2-40B4-BE49-F238E27FC236}">
                <a16:creationId xmlns:a16="http://schemas.microsoft.com/office/drawing/2014/main" id="{7F6D43C1-0866-85A7-EDD5-6570DE064301}"/>
              </a:ext>
            </a:extLst>
          </p:cNvPr>
          <p:cNvPicPr>
            <a:picLocks noChangeAspect="1"/>
          </p:cNvPicPr>
          <p:nvPr/>
        </p:nvPicPr>
        <p:blipFill rotWithShape="1">
          <a:blip r:embed="rId2">
            <a:extLst>
              <a:ext uri="{28A0092B-C50C-407E-A947-70E740481C1C}">
                <a14:useLocalDpi xmlns:a14="http://schemas.microsoft.com/office/drawing/2010/main" val="0"/>
              </a:ext>
            </a:extLst>
          </a:blip>
          <a:srcRect l="41717" t="43140" r="29467" b="18835"/>
          <a:stretch/>
        </p:blipFill>
        <p:spPr>
          <a:xfrm rot="5400000">
            <a:off x="6783606" y="892958"/>
            <a:ext cx="5818672" cy="5269191"/>
          </a:xfrm>
          <a:prstGeom prst="rect">
            <a:avLst/>
          </a:prstGeom>
        </p:spPr>
      </p:pic>
      <p:grpSp>
        <p:nvGrpSpPr>
          <p:cNvPr id="1038" name="Group 1037">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39" name="Rectangle 1038">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130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nken">
            <a:extLst>
              <a:ext uri="{FF2B5EF4-FFF2-40B4-BE49-F238E27FC236}">
                <a16:creationId xmlns:a16="http://schemas.microsoft.com/office/drawing/2014/main" id="{79D609F4-FDBD-A6D5-E570-3E017AB745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1539" y="2357470"/>
            <a:ext cx="2264003" cy="2264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Afbeelding 12" descr="Afbeelding met tekst, verven, kunst, fotolijst&#10;&#10;Automatisch gegenereerde beschrijving">
            <a:extLst>
              <a:ext uri="{FF2B5EF4-FFF2-40B4-BE49-F238E27FC236}">
                <a16:creationId xmlns:a16="http://schemas.microsoft.com/office/drawing/2014/main" id="{C5B0DDA0-CB61-AD34-2237-49388E494F31}"/>
              </a:ext>
            </a:extLst>
          </p:cNvPr>
          <p:cNvPicPr>
            <a:picLocks noChangeAspect="1"/>
          </p:cNvPicPr>
          <p:nvPr/>
        </p:nvPicPr>
        <p:blipFill rotWithShape="1">
          <a:blip r:embed="rId3">
            <a:extLst>
              <a:ext uri="{28A0092B-C50C-407E-A947-70E740481C1C}">
                <a14:useLocalDpi xmlns:a14="http://schemas.microsoft.com/office/drawing/2010/main" val="0"/>
              </a:ext>
            </a:extLst>
          </a:blip>
          <a:srcRect l="14589" t="17900" r="22970" b="9000"/>
          <a:stretch/>
        </p:blipFill>
        <p:spPr>
          <a:xfrm rot="5400000">
            <a:off x="-457202" y="2953821"/>
            <a:ext cx="3965828" cy="2147299"/>
          </a:xfrm>
          <a:prstGeom prst="rect">
            <a:avLst/>
          </a:prstGeom>
        </p:spPr>
      </p:pic>
      <p:pic>
        <p:nvPicPr>
          <p:cNvPr id="14" name="Picture 2" descr="oudedoos - ©foto: expertisecentrum dementie">
            <a:extLst>
              <a:ext uri="{FF2B5EF4-FFF2-40B4-BE49-F238E27FC236}">
                <a16:creationId xmlns:a16="http://schemas.microsoft.com/office/drawing/2014/main" id="{1CD69098-A33D-7835-1A96-4DEE442D72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05" b="-1"/>
          <a:stretch/>
        </p:blipFill>
        <p:spPr bwMode="auto">
          <a:xfrm>
            <a:off x="3234112" y="2015662"/>
            <a:ext cx="2937427" cy="23911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en dansvoorstelling bijwonen | De Munt / La Monnaie">
            <a:extLst>
              <a:ext uri="{FF2B5EF4-FFF2-40B4-BE49-F238E27FC236}">
                <a16:creationId xmlns:a16="http://schemas.microsoft.com/office/drawing/2014/main" id="{D626A8A8-48CA-CCED-B212-93EC363424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58" r="20629" b="3"/>
          <a:stretch/>
        </p:blipFill>
        <p:spPr bwMode="auto">
          <a:xfrm>
            <a:off x="2786054" y="4621473"/>
            <a:ext cx="2640231" cy="21551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0B2F91A-FBC9-5954-1469-8E179F41B4B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8478187" y="2458040"/>
            <a:ext cx="3370263" cy="1685132"/>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F290190F-1D1F-D5B9-B0F9-E72D4FE1C22D}"/>
              </a:ext>
            </a:extLst>
          </p:cNvPr>
          <p:cNvPicPr>
            <a:picLocks noChangeAspect="1"/>
          </p:cNvPicPr>
          <p:nvPr/>
        </p:nvPicPr>
        <p:blipFill>
          <a:blip r:embed="rId7"/>
          <a:stretch>
            <a:fillRect/>
          </a:stretch>
        </p:blipFill>
        <p:spPr>
          <a:xfrm>
            <a:off x="8368297" y="4752342"/>
            <a:ext cx="3480154" cy="1957587"/>
          </a:xfrm>
          <a:prstGeom prst="rect">
            <a:avLst/>
          </a:prstGeom>
        </p:spPr>
      </p:pic>
      <p:sp>
        <p:nvSpPr>
          <p:cNvPr id="21" name="Tekstvak 20">
            <a:extLst>
              <a:ext uri="{FF2B5EF4-FFF2-40B4-BE49-F238E27FC236}">
                <a16:creationId xmlns:a16="http://schemas.microsoft.com/office/drawing/2014/main" id="{9C567665-F373-C85D-7E09-56C91B5DFA79}"/>
              </a:ext>
            </a:extLst>
          </p:cNvPr>
          <p:cNvSpPr txBox="1"/>
          <p:nvPr/>
        </p:nvSpPr>
        <p:spPr>
          <a:xfrm rot="21155242" flipH="1">
            <a:off x="6074300" y="1900138"/>
            <a:ext cx="1575340" cy="584775"/>
          </a:xfrm>
          <a:prstGeom prst="rect">
            <a:avLst/>
          </a:prstGeom>
          <a:noFill/>
        </p:spPr>
        <p:txBody>
          <a:bodyPr wrap="square" rtlCol="0">
            <a:spAutoFit/>
          </a:bodyPr>
          <a:lstStyle/>
          <a:p>
            <a:pPr algn="ctr"/>
            <a:r>
              <a:rPr lang="nl-BE" sz="3200" b="1" dirty="0"/>
              <a:t>?</a:t>
            </a:r>
          </a:p>
        </p:txBody>
      </p:sp>
      <p:pic>
        <p:nvPicPr>
          <p:cNvPr id="4104" name="Picture 8" descr="Getty Images">
            <a:extLst>
              <a:ext uri="{FF2B5EF4-FFF2-40B4-BE49-F238E27FC236}">
                <a16:creationId xmlns:a16="http://schemas.microsoft.com/office/drawing/2014/main" id="{11539977-7759-B9C6-B83C-5D972B464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134" y="51255"/>
            <a:ext cx="28289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aaltrainingen European Language Centre">
            <a:extLst>
              <a:ext uri="{FF2B5EF4-FFF2-40B4-BE49-F238E27FC236}">
                <a16:creationId xmlns:a16="http://schemas.microsoft.com/office/drawing/2014/main" id="{4D481648-8BF6-0740-14BF-E9AE44A79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2629" y="1134291"/>
            <a:ext cx="2630651" cy="124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5A934E1-F18E-F330-371D-CF05B9E1A5B7}"/>
              </a:ext>
            </a:extLst>
          </p:cNvPr>
          <p:cNvSpPr txBox="1">
            <a:spLocks/>
          </p:cNvSpPr>
          <p:nvPr/>
        </p:nvSpPr>
        <p:spPr>
          <a:xfrm>
            <a:off x="3813833" y="208219"/>
            <a:ext cx="7888432" cy="1402470"/>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dirty="0"/>
              <a:t>Wat verbindt onderstaande afbeeldingen?</a:t>
            </a:r>
          </a:p>
        </p:txBody>
      </p:sp>
    </p:spTree>
    <p:extLst>
      <p:ext uri="{BB962C8B-B14F-4D97-AF65-F5344CB8AC3E}">
        <p14:creationId xmlns:p14="http://schemas.microsoft.com/office/powerpoint/2010/main" val="236216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nken">
            <a:extLst>
              <a:ext uri="{FF2B5EF4-FFF2-40B4-BE49-F238E27FC236}">
                <a16:creationId xmlns:a16="http://schemas.microsoft.com/office/drawing/2014/main" id="{79D609F4-FDBD-A6D5-E570-3E017AB745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1539" y="2357470"/>
            <a:ext cx="2264003" cy="2264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Afbeelding 12" descr="Afbeelding met tekst, verven, kunst, fotolijst&#10;&#10;Automatisch gegenereerde beschrijving">
            <a:extLst>
              <a:ext uri="{FF2B5EF4-FFF2-40B4-BE49-F238E27FC236}">
                <a16:creationId xmlns:a16="http://schemas.microsoft.com/office/drawing/2014/main" id="{C5B0DDA0-CB61-AD34-2237-49388E494F31}"/>
              </a:ext>
            </a:extLst>
          </p:cNvPr>
          <p:cNvPicPr>
            <a:picLocks noChangeAspect="1"/>
          </p:cNvPicPr>
          <p:nvPr/>
        </p:nvPicPr>
        <p:blipFill rotWithShape="1">
          <a:blip r:embed="rId3">
            <a:extLst>
              <a:ext uri="{28A0092B-C50C-407E-A947-70E740481C1C}">
                <a14:useLocalDpi xmlns:a14="http://schemas.microsoft.com/office/drawing/2010/main" val="0"/>
              </a:ext>
            </a:extLst>
          </a:blip>
          <a:srcRect l="14589" t="17900" r="22970" b="9000"/>
          <a:stretch/>
        </p:blipFill>
        <p:spPr>
          <a:xfrm rot="5400000">
            <a:off x="-457202" y="2953821"/>
            <a:ext cx="3965828" cy="2147299"/>
          </a:xfrm>
          <a:prstGeom prst="rect">
            <a:avLst/>
          </a:prstGeom>
        </p:spPr>
      </p:pic>
      <p:pic>
        <p:nvPicPr>
          <p:cNvPr id="14" name="Picture 2" descr="oudedoos - ©foto: expertisecentrum dementie">
            <a:extLst>
              <a:ext uri="{FF2B5EF4-FFF2-40B4-BE49-F238E27FC236}">
                <a16:creationId xmlns:a16="http://schemas.microsoft.com/office/drawing/2014/main" id="{1CD69098-A33D-7835-1A96-4DEE442D72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05" b="-1"/>
          <a:stretch/>
        </p:blipFill>
        <p:spPr bwMode="auto">
          <a:xfrm>
            <a:off x="3234112" y="2015662"/>
            <a:ext cx="2937427" cy="23911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en dansvoorstelling bijwonen | De Munt / La Monnaie">
            <a:extLst>
              <a:ext uri="{FF2B5EF4-FFF2-40B4-BE49-F238E27FC236}">
                <a16:creationId xmlns:a16="http://schemas.microsoft.com/office/drawing/2014/main" id="{D626A8A8-48CA-CCED-B212-93EC363424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58" r="20629" b="3"/>
          <a:stretch/>
        </p:blipFill>
        <p:spPr bwMode="auto">
          <a:xfrm>
            <a:off x="2786054" y="4621473"/>
            <a:ext cx="2640231" cy="21551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0B2F91A-FBC9-5954-1469-8E179F41B4B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8478187" y="2458040"/>
            <a:ext cx="3370263" cy="1685132"/>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F290190F-1D1F-D5B9-B0F9-E72D4FE1C22D}"/>
              </a:ext>
            </a:extLst>
          </p:cNvPr>
          <p:cNvPicPr>
            <a:picLocks noChangeAspect="1"/>
          </p:cNvPicPr>
          <p:nvPr/>
        </p:nvPicPr>
        <p:blipFill>
          <a:blip r:embed="rId7"/>
          <a:stretch>
            <a:fillRect/>
          </a:stretch>
        </p:blipFill>
        <p:spPr>
          <a:xfrm>
            <a:off x="8368297" y="4752342"/>
            <a:ext cx="3480154" cy="1957587"/>
          </a:xfrm>
          <a:prstGeom prst="rect">
            <a:avLst/>
          </a:prstGeom>
        </p:spPr>
      </p:pic>
      <p:sp>
        <p:nvSpPr>
          <p:cNvPr id="21" name="Tekstvak 20">
            <a:extLst>
              <a:ext uri="{FF2B5EF4-FFF2-40B4-BE49-F238E27FC236}">
                <a16:creationId xmlns:a16="http://schemas.microsoft.com/office/drawing/2014/main" id="{9C567665-F373-C85D-7E09-56C91B5DFA79}"/>
              </a:ext>
            </a:extLst>
          </p:cNvPr>
          <p:cNvSpPr txBox="1"/>
          <p:nvPr/>
        </p:nvSpPr>
        <p:spPr>
          <a:xfrm rot="21155242" flipH="1">
            <a:off x="6074300" y="1900138"/>
            <a:ext cx="1575340" cy="584775"/>
          </a:xfrm>
          <a:prstGeom prst="rect">
            <a:avLst/>
          </a:prstGeom>
          <a:noFill/>
        </p:spPr>
        <p:txBody>
          <a:bodyPr wrap="square" rtlCol="0">
            <a:spAutoFit/>
          </a:bodyPr>
          <a:lstStyle/>
          <a:p>
            <a:pPr algn="ctr"/>
            <a:r>
              <a:rPr lang="nl-BE" sz="3200" b="1" dirty="0"/>
              <a:t>?</a:t>
            </a:r>
          </a:p>
        </p:txBody>
      </p:sp>
      <p:pic>
        <p:nvPicPr>
          <p:cNvPr id="4104" name="Picture 8" descr="Getty Images">
            <a:extLst>
              <a:ext uri="{FF2B5EF4-FFF2-40B4-BE49-F238E27FC236}">
                <a16:creationId xmlns:a16="http://schemas.microsoft.com/office/drawing/2014/main" id="{11539977-7759-B9C6-B83C-5D972B464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134" y="51255"/>
            <a:ext cx="28289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aaltrainingen European Language Centre">
            <a:extLst>
              <a:ext uri="{FF2B5EF4-FFF2-40B4-BE49-F238E27FC236}">
                <a16:creationId xmlns:a16="http://schemas.microsoft.com/office/drawing/2014/main" id="{4D481648-8BF6-0740-14BF-E9AE44A79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2629" y="1134291"/>
            <a:ext cx="2630651" cy="124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5A934E1-F18E-F330-371D-CF05B9E1A5B7}"/>
              </a:ext>
            </a:extLst>
          </p:cNvPr>
          <p:cNvSpPr txBox="1">
            <a:spLocks/>
          </p:cNvSpPr>
          <p:nvPr/>
        </p:nvSpPr>
        <p:spPr>
          <a:xfrm>
            <a:off x="3813833" y="208219"/>
            <a:ext cx="7888432" cy="1402470"/>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dirty="0"/>
              <a:t>ALLEMAAL ONDERSTEUNING VOOR ONS MENSELIJK DENKEN</a:t>
            </a:r>
          </a:p>
        </p:txBody>
      </p:sp>
    </p:spTree>
    <p:extLst>
      <p:ext uri="{BB962C8B-B14F-4D97-AF65-F5344CB8AC3E}">
        <p14:creationId xmlns:p14="http://schemas.microsoft.com/office/powerpoint/2010/main" val="256792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t="7952" b="17062"/>
          <a:stretch/>
        </p:blipFill>
        <p:spPr>
          <a:xfrm>
            <a:off x="20" y="1282"/>
            <a:ext cx="12191980" cy="6856718"/>
          </a:xfrm>
          <a:prstGeom prst="rect">
            <a:avLst/>
          </a:prstGeom>
        </p:spPr>
      </p:pic>
    </p:spTree>
    <p:extLst>
      <p:ext uri="{BB962C8B-B14F-4D97-AF65-F5344CB8AC3E}">
        <p14:creationId xmlns:p14="http://schemas.microsoft.com/office/powerpoint/2010/main" val="391437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on, jeans, schoeisel&#10;&#10;Automatisch gegenereerde beschrijving">
            <a:extLst>
              <a:ext uri="{FF2B5EF4-FFF2-40B4-BE49-F238E27FC236}">
                <a16:creationId xmlns:a16="http://schemas.microsoft.com/office/drawing/2014/main" id="{22512714-5863-59C2-A5FD-DD1D4DEDE5E6}"/>
              </a:ext>
            </a:extLst>
          </p:cNvPr>
          <p:cNvPicPr>
            <a:picLocks noChangeAspect="1"/>
          </p:cNvPicPr>
          <p:nvPr/>
        </p:nvPicPr>
        <p:blipFill rotWithShape="1">
          <a:blip r:embed="rId2">
            <a:extLst>
              <a:ext uri="{28A0092B-C50C-407E-A947-70E740481C1C}">
                <a14:useLocalDpi xmlns:a14="http://schemas.microsoft.com/office/drawing/2010/main" val="0"/>
              </a:ext>
            </a:extLst>
          </a:blip>
          <a:srcRect t="7952" b="17062"/>
          <a:stretch/>
        </p:blipFill>
        <p:spPr>
          <a:xfrm>
            <a:off x="20" y="1282"/>
            <a:ext cx="12191980" cy="6856718"/>
          </a:xfrm>
          <a:prstGeom prst="rect">
            <a:avLst/>
          </a:prstGeom>
        </p:spPr>
      </p:pic>
    </p:spTree>
    <p:extLst>
      <p:ext uri="{BB962C8B-B14F-4D97-AF65-F5344CB8AC3E}">
        <p14:creationId xmlns:p14="http://schemas.microsoft.com/office/powerpoint/2010/main" val="12265955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809</Words>
  <Application>Microsoft Office PowerPoint</Application>
  <PresentationFormat>Breedbeeld</PresentationFormat>
  <Paragraphs>72</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Aptos</vt:lpstr>
      <vt:lpstr>Aptos Display</vt:lpstr>
      <vt:lpstr>Arial</vt:lpstr>
      <vt:lpstr>Kantoorthema</vt:lpstr>
      <vt:lpstr>Filosofisch gesprek over ….? </vt:lpstr>
      <vt:lpstr>PowerPoint-presentatie</vt:lpstr>
      <vt:lpstr>Het antwoord luidt: “Wat is denken?”</vt:lpstr>
      <vt:lpstr>PowerPoint-presentatie</vt:lpstr>
      <vt:lpstr>Het antwoord luidt: “Wat zijn woorden?”</vt:lpstr>
      <vt:lpstr>PowerPoint-presentatie</vt:lpstr>
      <vt:lpstr>PowerPoint-presentatie</vt:lpstr>
      <vt:lpstr>PowerPoint-presentatie</vt:lpstr>
      <vt:lpstr>PowerPoint-presentatie</vt:lpstr>
      <vt:lpstr>KAN JE DENKEN ZONDER WOORDEN?</vt:lpstr>
      <vt:lpstr>KAN JE DENKEN ZONDER WOORDEN? JA</vt:lpstr>
      <vt:lpstr>KAN JE DENKEN ZONDER WOORDEN? JA</vt:lpstr>
      <vt:lpstr>KAN JE DENKEN ZONDER WOORDEN?            NEE</vt:lpstr>
      <vt:lpstr>CONCLUSIE KAN JE DENKEN ZONDER WOORDEN?            </vt:lpstr>
      <vt:lpstr>REFLECTIE FILOSOFISCH GESPREK            </vt:lpstr>
      <vt:lpstr>WHERE IS MY MIND?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 je denken zonder woorden? </dc:title>
  <dc:creator>Ann Busschots</dc:creator>
  <cp:lastModifiedBy>Ann Busschots</cp:lastModifiedBy>
  <cp:revision>46</cp:revision>
  <dcterms:created xsi:type="dcterms:W3CDTF">2024-04-25T07:53:44Z</dcterms:created>
  <dcterms:modified xsi:type="dcterms:W3CDTF">2024-05-08T09:09:30Z</dcterms:modified>
</cp:coreProperties>
</file>